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47"/>
  </p:notesMasterIdLst>
  <p:sldIdLst>
    <p:sldId id="430" r:id="rId2"/>
    <p:sldId id="351" r:id="rId3"/>
    <p:sldId id="329" r:id="rId4"/>
    <p:sldId id="346" r:id="rId5"/>
    <p:sldId id="406" r:id="rId6"/>
    <p:sldId id="407" r:id="rId7"/>
    <p:sldId id="405" r:id="rId8"/>
    <p:sldId id="353" r:id="rId9"/>
    <p:sldId id="354" r:id="rId10"/>
    <p:sldId id="328" r:id="rId11"/>
    <p:sldId id="370" r:id="rId12"/>
    <p:sldId id="428" r:id="rId13"/>
    <p:sldId id="371" r:id="rId14"/>
    <p:sldId id="411" r:id="rId15"/>
    <p:sldId id="412" r:id="rId16"/>
    <p:sldId id="413" r:id="rId17"/>
    <p:sldId id="414" r:id="rId18"/>
    <p:sldId id="417" r:id="rId19"/>
    <p:sldId id="415" r:id="rId20"/>
    <p:sldId id="416" r:id="rId21"/>
    <p:sldId id="408" r:id="rId22"/>
    <p:sldId id="409" r:id="rId23"/>
    <p:sldId id="418" r:id="rId24"/>
    <p:sldId id="419" r:id="rId25"/>
    <p:sldId id="420" r:id="rId26"/>
    <p:sldId id="421" r:id="rId27"/>
    <p:sldId id="422" r:id="rId28"/>
    <p:sldId id="423" r:id="rId29"/>
    <p:sldId id="424" r:id="rId30"/>
    <p:sldId id="425" r:id="rId31"/>
    <p:sldId id="426" r:id="rId32"/>
    <p:sldId id="389" r:id="rId33"/>
    <p:sldId id="427" r:id="rId34"/>
    <p:sldId id="393" r:id="rId35"/>
    <p:sldId id="394" r:id="rId36"/>
    <p:sldId id="395" r:id="rId37"/>
    <p:sldId id="397" r:id="rId38"/>
    <p:sldId id="368" r:id="rId39"/>
    <p:sldId id="431" r:id="rId40"/>
    <p:sldId id="432" r:id="rId41"/>
    <p:sldId id="433" r:id="rId42"/>
    <p:sldId id="436" r:id="rId43"/>
    <p:sldId id="434" r:id="rId44"/>
    <p:sldId id="435" r:id="rId45"/>
    <p:sldId id="404" r:id="rId46"/>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5" d="100"/>
          <a:sy n="35" d="100"/>
        </p:scale>
        <p:origin x="-14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94974-5617-4A99-B3A9-9C73D861B1CB}" type="doc">
      <dgm:prSet loTypeId="urn:microsoft.com/office/officeart/2005/8/layout/radial1" loCatId="relationship" qsTypeId="urn:microsoft.com/office/officeart/2005/8/quickstyle/simple1" qsCatId="simple" csTypeId="urn:microsoft.com/office/officeart/2005/8/colors/accent1_2" csCatId="accent1" phldr="1"/>
      <dgm:spPr/>
    </dgm:pt>
    <dgm:pt modelId="{6391CFE7-1D42-4196-B918-BA922AD36EE1}">
      <dgm:prSet/>
      <dgm:spPr/>
      <dgm:t>
        <a:bodyPr/>
        <a:lstStyle/>
        <a:p>
          <a:pPr marR="0" algn="ctr" rtl="0"/>
          <a:r>
            <a:rPr lang="en-US" b="1" baseline="0" dirty="0" smtClean="0">
              <a:latin typeface="Calibri"/>
            </a:rPr>
            <a:t>Educational System introduced by Tagore in </a:t>
          </a:r>
          <a:r>
            <a:rPr lang="en-US" b="1" baseline="0" dirty="0" err="1" smtClean="0">
              <a:latin typeface="Calibri"/>
            </a:rPr>
            <a:t>Visva-Bharati</a:t>
          </a:r>
          <a:r>
            <a:rPr lang="en-US" b="1" baseline="0" dirty="0" smtClean="0">
              <a:latin typeface="Calibri"/>
            </a:rPr>
            <a:t> </a:t>
          </a:r>
          <a:endParaRPr lang="en-US" dirty="0" smtClean="0"/>
        </a:p>
      </dgm:t>
    </dgm:pt>
    <dgm:pt modelId="{3F083893-BB6C-4A99-8D81-53AA9899F803}" type="parTrans" cxnId="{ABE445D0-41F6-4A93-9068-38EFE428DB1D}">
      <dgm:prSet/>
      <dgm:spPr/>
      <dgm:t>
        <a:bodyPr/>
        <a:lstStyle/>
        <a:p>
          <a:endParaRPr lang="en-US"/>
        </a:p>
      </dgm:t>
    </dgm:pt>
    <dgm:pt modelId="{5081E4B7-CF9E-4BE9-951A-1FC97C04E4A5}" type="sibTrans" cxnId="{ABE445D0-41F6-4A93-9068-38EFE428DB1D}">
      <dgm:prSet/>
      <dgm:spPr/>
      <dgm:t>
        <a:bodyPr/>
        <a:lstStyle/>
        <a:p>
          <a:endParaRPr lang="en-US"/>
        </a:p>
      </dgm:t>
    </dgm:pt>
    <dgm:pt modelId="{30FF67B6-EA9F-4E8E-83CB-A840AA471E9A}">
      <dgm:prSet/>
      <dgm:spPr/>
      <dgm:t>
        <a:bodyPr/>
        <a:lstStyle/>
        <a:p>
          <a:pPr marR="0" algn="ctr" rtl="0"/>
          <a:r>
            <a:rPr lang="en-US" baseline="0" dirty="0" err="1" smtClean="0">
              <a:latin typeface="Calibri"/>
            </a:rPr>
            <a:t>Vinaya-Bhavana</a:t>
          </a:r>
          <a:endParaRPr lang="en-US" baseline="0" dirty="0" smtClean="0">
            <a:latin typeface="Times New Roman"/>
          </a:endParaRPr>
        </a:p>
        <a:p>
          <a:pPr marR="0" algn="ctr" rtl="0"/>
          <a:endParaRPr lang="en-US" baseline="0" dirty="0" smtClean="0">
            <a:latin typeface="Times New Roman"/>
          </a:endParaRPr>
        </a:p>
        <a:p>
          <a:pPr marR="0" algn="ctr" rtl="0"/>
          <a:r>
            <a:rPr lang="en-US" baseline="0" dirty="0" smtClean="0">
              <a:latin typeface="Calibri"/>
            </a:rPr>
            <a:t>Teaching Education</a:t>
          </a:r>
          <a:endParaRPr lang="en-US" dirty="0" smtClean="0"/>
        </a:p>
      </dgm:t>
    </dgm:pt>
    <dgm:pt modelId="{D5DCB5ED-1FB7-4B54-9D66-8E93ABA699B7}" type="parTrans" cxnId="{0B383515-F5DD-4D7B-A9CA-C7EF68940853}">
      <dgm:prSet/>
      <dgm:spPr/>
      <dgm:t>
        <a:bodyPr/>
        <a:lstStyle/>
        <a:p>
          <a:endParaRPr lang="en-US"/>
        </a:p>
      </dgm:t>
    </dgm:pt>
    <dgm:pt modelId="{D0424B8A-2C19-4B7C-B94D-0388539C863F}" type="sibTrans" cxnId="{0B383515-F5DD-4D7B-A9CA-C7EF68940853}">
      <dgm:prSet/>
      <dgm:spPr/>
      <dgm:t>
        <a:bodyPr/>
        <a:lstStyle/>
        <a:p>
          <a:endParaRPr lang="en-US"/>
        </a:p>
      </dgm:t>
    </dgm:pt>
    <dgm:pt modelId="{438C4F5D-EADE-4556-9A8F-AC7FFF1F8761}">
      <dgm:prSet/>
      <dgm:spPr/>
      <dgm:t>
        <a:bodyPr/>
        <a:lstStyle/>
        <a:p>
          <a:pPr marR="0" algn="ctr" rtl="0"/>
          <a:r>
            <a:rPr lang="en-US" baseline="0" dirty="0" err="1" smtClean="0">
              <a:latin typeface="Calibri"/>
            </a:rPr>
            <a:t>Palli</a:t>
          </a:r>
          <a:r>
            <a:rPr lang="en-US" baseline="0" dirty="0" smtClean="0">
              <a:latin typeface="Calibri"/>
            </a:rPr>
            <a:t> </a:t>
          </a:r>
          <a:r>
            <a:rPr lang="en-US" baseline="0" dirty="0" err="1" smtClean="0">
              <a:latin typeface="Calibri"/>
            </a:rPr>
            <a:t>Charcha</a:t>
          </a:r>
          <a:endParaRPr lang="en-US" baseline="0" dirty="0" smtClean="0">
            <a:latin typeface="Times New Roman"/>
          </a:endParaRPr>
        </a:p>
        <a:p>
          <a:pPr marR="0" algn="ctr" rtl="0"/>
          <a:endParaRPr lang="en-US" baseline="0" dirty="0" smtClean="0">
            <a:latin typeface="Times New Roman"/>
          </a:endParaRPr>
        </a:p>
        <a:p>
          <a:pPr marR="0" algn="ctr" rtl="0"/>
          <a:r>
            <a:rPr lang="en-US" baseline="0" dirty="0" smtClean="0">
              <a:latin typeface="Calibri"/>
            </a:rPr>
            <a:t>Rural Development Education</a:t>
          </a:r>
          <a:endParaRPr lang="en-US" dirty="0" smtClean="0"/>
        </a:p>
      </dgm:t>
    </dgm:pt>
    <dgm:pt modelId="{07BABBB7-92C1-4EDD-8721-EA830965EF05}" type="parTrans" cxnId="{D2BD5A91-4B00-41D7-ABE8-06942E1E14AD}">
      <dgm:prSet/>
      <dgm:spPr/>
      <dgm:t>
        <a:bodyPr/>
        <a:lstStyle/>
        <a:p>
          <a:endParaRPr lang="en-US"/>
        </a:p>
      </dgm:t>
    </dgm:pt>
    <dgm:pt modelId="{8BEEF20F-1386-4A75-9FD0-9D3BD020D69C}" type="sibTrans" cxnId="{D2BD5A91-4B00-41D7-ABE8-06942E1E14AD}">
      <dgm:prSet/>
      <dgm:spPr/>
      <dgm:t>
        <a:bodyPr/>
        <a:lstStyle/>
        <a:p>
          <a:endParaRPr lang="en-US"/>
        </a:p>
      </dgm:t>
    </dgm:pt>
    <dgm:pt modelId="{2BB57878-9754-4593-A927-03C5377A4197}">
      <dgm:prSet/>
      <dgm:spPr/>
      <dgm:t>
        <a:bodyPr/>
        <a:lstStyle/>
        <a:p>
          <a:pPr marR="0" algn="ctr" rtl="0"/>
          <a:r>
            <a:rPr lang="en-US" baseline="0" dirty="0" err="1" smtClean="0">
              <a:latin typeface="Calibri"/>
            </a:rPr>
            <a:t>Sangeet-Bhavana</a:t>
          </a:r>
          <a:r>
            <a:rPr lang="en-US" baseline="0" dirty="0" smtClean="0">
              <a:latin typeface="Calibri"/>
            </a:rPr>
            <a:t> </a:t>
          </a:r>
          <a:endParaRPr lang="en-US" baseline="0" dirty="0" smtClean="0">
            <a:latin typeface="Times New Roman"/>
          </a:endParaRPr>
        </a:p>
        <a:p>
          <a:pPr marR="0" algn="ctr" rtl="0"/>
          <a:endParaRPr lang="en-US" baseline="0" dirty="0" smtClean="0">
            <a:latin typeface="Times New Roman"/>
          </a:endParaRPr>
        </a:p>
        <a:p>
          <a:pPr marR="0" algn="ctr" rtl="0"/>
          <a:r>
            <a:rPr lang="en-US" baseline="0" dirty="0" smtClean="0">
              <a:latin typeface="Calibri"/>
            </a:rPr>
            <a:t>Performing Art Education</a:t>
          </a:r>
          <a:endParaRPr lang="en-US" dirty="0" smtClean="0"/>
        </a:p>
      </dgm:t>
    </dgm:pt>
    <dgm:pt modelId="{18D65D1C-7092-44FA-8FE6-0453C83D64FF}" type="parTrans" cxnId="{1FDCE88C-3BED-4820-8FB9-3D29DEA8678C}">
      <dgm:prSet/>
      <dgm:spPr/>
      <dgm:t>
        <a:bodyPr/>
        <a:lstStyle/>
        <a:p>
          <a:endParaRPr lang="en-US"/>
        </a:p>
      </dgm:t>
    </dgm:pt>
    <dgm:pt modelId="{94BEA0FE-CC41-4E6B-A0A3-D97831114CAD}" type="sibTrans" cxnId="{1FDCE88C-3BED-4820-8FB9-3D29DEA8678C}">
      <dgm:prSet/>
      <dgm:spPr/>
      <dgm:t>
        <a:bodyPr/>
        <a:lstStyle/>
        <a:p>
          <a:endParaRPr lang="en-US"/>
        </a:p>
      </dgm:t>
    </dgm:pt>
    <dgm:pt modelId="{9A35F56F-24D9-40AD-A8C7-3AFF59889C21}">
      <dgm:prSet/>
      <dgm:spPr/>
      <dgm:t>
        <a:bodyPr/>
        <a:lstStyle/>
        <a:p>
          <a:pPr marR="0" algn="ctr" rtl="0"/>
          <a:r>
            <a:rPr lang="en-US" baseline="0" dirty="0" smtClean="0">
              <a:latin typeface="Calibri"/>
            </a:rPr>
            <a:t>Kala-</a:t>
          </a:r>
          <a:r>
            <a:rPr lang="en-US" baseline="0" dirty="0" err="1" smtClean="0">
              <a:latin typeface="Calibri"/>
            </a:rPr>
            <a:t>Bhavana</a:t>
          </a:r>
          <a:endParaRPr lang="en-US" baseline="0" dirty="0" smtClean="0">
            <a:latin typeface="Times New Roman"/>
          </a:endParaRPr>
        </a:p>
        <a:p>
          <a:pPr marR="0" algn="ctr" rtl="0"/>
          <a:endParaRPr lang="en-US" baseline="0" dirty="0" smtClean="0">
            <a:latin typeface="Times New Roman"/>
          </a:endParaRPr>
        </a:p>
        <a:p>
          <a:pPr marR="0" algn="ctr" rtl="0"/>
          <a:endParaRPr lang="en-US" baseline="0" dirty="0" smtClean="0">
            <a:latin typeface="Times New Roman"/>
          </a:endParaRPr>
        </a:p>
        <a:p>
          <a:pPr marR="0" algn="ctr" rtl="0"/>
          <a:r>
            <a:rPr lang="en-US" baseline="0" dirty="0" smtClean="0">
              <a:latin typeface="Calibri"/>
            </a:rPr>
            <a:t>Creative Art Education </a:t>
          </a:r>
          <a:endParaRPr lang="en-US" dirty="0" smtClean="0"/>
        </a:p>
      </dgm:t>
    </dgm:pt>
    <dgm:pt modelId="{E4752666-1699-4AC1-A4B3-0942BDF4F278}" type="parTrans" cxnId="{AF83B098-A205-4AEE-B26A-4E7B847F770E}">
      <dgm:prSet/>
      <dgm:spPr/>
      <dgm:t>
        <a:bodyPr/>
        <a:lstStyle/>
        <a:p>
          <a:endParaRPr lang="en-US"/>
        </a:p>
      </dgm:t>
    </dgm:pt>
    <dgm:pt modelId="{80D8BCA3-5CCD-487B-9794-7CAF059FBB3D}" type="sibTrans" cxnId="{AF83B098-A205-4AEE-B26A-4E7B847F770E}">
      <dgm:prSet/>
      <dgm:spPr/>
      <dgm:t>
        <a:bodyPr/>
        <a:lstStyle/>
        <a:p>
          <a:endParaRPr lang="en-US"/>
        </a:p>
      </dgm:t>
    </dgm:pt>
    <dgm:pt modelId="{054F203A-D3BA-470C-8516-40D54B7B57FA}">
      <dgm:prSet/>
      <dgm:spPr/>
      <dgm:t>
        <a:bodyPr/>
        <a:lstStyle/>
        <a:p>
          <a:pPr marR="0" algn="ctr" rtl="0"/>
          <a:r>
            <a:rPr lang="en-US" baseline="0" dirty="0" err="1" smtClean="0">
              <a:latin typeface="Calibri"/>
            </a:rPr>
            <a:t>Siksha-Bhavana</a:t>
          </a:r>
          <a:r>
            <a:rPr lang="en-US" baseline="0" dirty="0" smtClean="0">
              <a:latin typeface="Calibri"/>
            </a:rPr>
            <a:t> </a:t>
          </a:r>
          <a:endParaRPr lang="en-US" baseline="0" dirty="0" smtClean="0">
            <a:latin typeface="Times New Roman"/>
          </a:endParaRPr>
        </a:p>
        <a:p>
          <a:pPr marR="0" algn="ctr" rtl="0"/>
          <a:r>
            <a:rPr lang="en-US" baseline="0" dirty="0" smtClean="0">
              <a:latin typeface="Calibri"/>
            </a:rPr>
            <a:t> </a:t>
          </a:r>
        </a:p>
        <a:p>
          <a:pPr marR="0" algn="ctr" rtl="0"/>
          <a:r>
            <a:rPr lang="en-US" baseline="0" dirty="0" smtClean="0">
              <a:latin typeface="Calibri"/>
            </a:rPr>
            <a:t>Science Education </a:t>
          </a:r>
          <a:endParaRPr lang="en-US" dirty="0" smtClean="0"/>
        </a:p>
      </dgm:t>
    </dgm:pt>
    <dgm:pt modelId="{E80F3083-8952-4220-94B0-B80D32977B26}" type="parTrans" cxnId="{D7418C85-868F-4CEF-903D-766596064864}">
      <dgm:prSet/>
      <dgm:spPr/>
      <dgm:t>
        <a:bodyPr/>
        <a:lstStyle/>
        <a:p>
          <a:endParaRPr lang="en-US"/>
        </a:p>
      </dgm:t>
    </dgm:pt>
    <dgm:pt modelId="{166D9A8B-CD82-4D1F-9013-3730BCC85F91}" type="sibTrans" cxnId="{D7418C85-868F-4CEF-903D-766596064864}">
      <dgm:prSet/>
      <dgm:spPr/>
      <dgm:t>
        <a:bodyPr/>
        <a:lstStyle/>
        <a:p>
          <a:endParaRPr lang="en-US"/>
        </a:p>
      </dgm:t>
    </dgm:pt>
    <dgm:pt modelId="{A02C1850-018D-4401-B510-867B9949258E}">
      <dgm:prSet/>
      <dgm:spPr/>
      <dgm:t>
        <a:bodyPr/>
        <a:lstStyle/>
        <a:p>
          <a:pPr marR="0" algn="ctr" rtl="0"/>
          <a:r>
            <a:rPr lang="en-US" baseline="0" dirty="0" err="1" smtClean="0">
              <a:latin typeface="Calibri"/>
            </a:rPr>
            <a:t>Vidya-Bhavana</a:t>
          </a:r>
          <a:r>
            <a:rPr lang="en-US" baseline="0" dirty="0" smtClean="0">
              <a:latin typeface="Calibri"/>
            </a:rPr>
            <a:t> </a:t>
          </a:r>
          <a:endParaRPr lang="en-US" baseline="0" dirty="0" smtClean="0">
            <a:latin typeface="Times New Roman"/>
          </a:endParaRPr>
        </a:p>
        <a:p>
          <a:pPr marR="0" algn="ctr" rtl="0"/>
          <a:endParaRPr lang="en-US" baseline="0" dirty="0" smtClean="0">
            <a:latin typeface="Times New Roman"/>
          </a:endParaRPr>
        </a:p>
        <a:p>
          <a:pPr marR="0" algn="ctr" rtl="0"/>
          <a:r>
            <a:rPr lang="en-US" baseline="0" dirty="0" smtClean="0">
              <a:latin typeface="Calibri"/>
            </a:rPr>
            <a:t>Arts Education </a:t>
          </a:r>
          <a:endParaRPr lang="en-US" dirty="0" smtClean="0"/>
        </a:p>
      </dgm:t>
    </dgm:pt>
    <dgm:pt modelId="{3C1E21DF-775C-402B-815C-942581D40541}" type="parTrans" cxnId="{6170D768-1082-4C90-B946-64FF688AC1C6}">
      <dgm:prSet/>
      <dgm:spPr/>
      <dgm:t>
        <a:bodyPr/>
        <a:lstStyle/>
        <a:p>
          <a:endParaRPr lang="en-US"/>
        </a:p>
      </dgm:t>
    </dgm:pt>
    <dgm:pt modelId="{9EF14796-FD6C-475B-981C-028E31D10D97}" type="sibTrans" cxnId="{6170D768-1082-4C90-B946-64FF688AC1C6}">
      <dgm:prSet/>
      <dgm:spPr/>
      <dgm:t>
        <a:bodyPr/>
        <a:lstStyle/>
        <a:p>
          <a:endParaRPr lang="en-US"/>
        </a:p>
      </dgm:t>
    </dgm:pt>
    <dgm:pt modelId="{9D147920-CA4B-4AD7-A246-E372EB689E6A}">
      <dgm:prSet/>
      <dgm:spPr/>
      <dgm:t>
        <a:bodyPr/>
        <a:lstStyle/>
        <a:p>
          <a:pPr marR="0" algn="ctr" rtl="0"/>
          <a:r>
            <a:rPr lang="en-US" baseline="0" dirty="0" smtClean="0">
              <a:latin typeface="Calibri"/>
            </a:rPr>
            <a:t>Uttar </a:t>
          </a:r>
          <a:r>
            <a:rPr lang="en-US" baseline="0" dirty="0" err="1" smtClean="0">
              <a:latin typeface="Calibri"/>
            </a:rPr>
            <a:t>Siksha</a:t>
          </a:r>
          <a:r>
            <a:rPr lang="en-US" baseline="0" dirty="0" smtClean="0">
              <a:latin typeface="Calibri"/>
            </a:rPr>
            <a:t> </a:t>
          </a:r>
          <a:r>
            <a:rPr lang="en-US" baseline="0" dirty="0" err="1" smtClean="0">
              <a:latin typeface="Calibri"/>
            </a:rPr>
            <a:t>Sadana</a:t>
          </a:r>
          <a:r>
            <a:rPr lang="en-US" baseline="0" dirty="0" smtClean="0">
              <a:latin typeface="Calibri"/>
            </a:rPr>
            <a:t> </a:t>
          </a:r>
        </a:p>
        <a:p>
          <a:pPr marR="0" algn="ctr" rtl="0"/>
          <a:r>
            <a:rPr lang="en-US" baseline="0" dirty="0" smtClean="0">
              <a:latin typeface="Calibri"/>
            </a:rPr>
            <a:t>Intermediate Education  </a:t>
          </a:r>
          <a:endParaRPr lang="en-US" dirty="0" smtClean="0"/>
        </a:p>
      </dgm:t>
    </dgm:pt>
    <dgm:pt modelId="{8674E46D-DCBA-4735-B6BD-3B50EAE51E9E}" type="parTrans" cxnId="{8673102E-D435-4F4A-AAEE-C800B323E3D4}">
      <dgm:prSet/>
      <dgm:spPr/>
      <dgm:t>
        <a:bodyPr/>
        <a:lstStyle/>
        <a:p>
          <a:endParaRPr lang="en-US"/>
        </a:p>
      </dgm:t>
    </dgm:pt>
    <dgm:pt modelId="{DEE2B06A-2B3B-43F3-9099-932E8D97ABAB}" type="sibTrans" cxnId="{8673102E-D435-4F4A-AAEE-C800B323E3D4}">
      <dgm:prSet/>
      <dgm:spPr/>
      <dgm:t>
        <a:bodyPr/>
        <a:lstStyle/>
        <a:p>
          <a:endParaRPr lang="en-US"/>
        </a:p>
      </dgm:t>
    </dgm:pt>
    <dgm:pt modelId="{069D2B9F-14E5-4FC5-A0E0-D140029E8010}">
      <dgm:prSet/>
      <dgm:spPr/>
      <dgm:t>
        <a:bodyPr/>
        <a:lstStyle/>
        <a:p>
          <a:pPr marR="0" algn="ctr" rtl="0"/>
          <a:r>
            <a:rPr lang="en-US" baseline="0" dirty="0" err="1" smtClean="0">
              <a:latin typeface="Calibri"/>
            </a:rPr>
            <a:t>Patha-Bhavana</a:t>
          </a:r>
          <a:r>
            <a:rPr lang="en-US" baseline="0" dirty="0" smtClean="0">
              <a:latin typeface="Calibri"/>
            </a:rPr>
            <a:t> &amp; </a:t>
          </a:r>
          <a:r>
            <a:rPr lang="en-US" baseline="0" dirty="0" err="1" smtClean="0">
              <a:latin typeface="Calibri"/>
            </a:rPr>
            <a:t>Siksha</a:t>
          </a:r>
          <a:r>
            <a:rPr lang="en-US" baseline="0" dirty="0" smtClean="0">
              <a:latin typeface="Calibri"/>
            </a:rPr>
            <a:t> </a:t>
          </a:r>
          <a:r>
            <a:rPr lang="en-US" baseline="0" dirty="0" err="1" smtClean="0">
              <a:latin typeface="Calibri"/>
            </a:rPr>
            <a:t>Satra</a:t>
          </a:r>
          <a:endParaRPr lang="en-US" baseline="0" dirty="0" smtClean="0">
            <a:latin typeface="Times New Roman"/>
          </a:endParaRPr>
        </a:p>
        <a:p>
          <a:pPr marR="0" algn="ctr" rtl="0"/>
          <a:r>
            <a:rPr lang="en-US" baseline="0" dirty="0" smtClean="0">
              <a:latin typeface="Calibri"/>
            </a:rPr>
            <a:t>Children </a:t>
          </a:r>
        </a:p>
        <a:p>
          <a:pPr marR="0" algn="ctr" rtl="0"/>
          <a:r>
            <a:rPr lang="en-US" baseline="0" dirty="0" smtClean="0">
              <a:latin typeface="Calibri"/>
            </a:rPr>
            <a:t>Education with in Nature up to Matriculation  </a:t>
          </a:r>
          <a:endParaRPr lang="en-US" dirty="0" smtClean="0"/>
        </a:p>
      </dgm:t>
    </dgm:pt>
    <dgm:pt modelId="{EF69B9A5-9BDD-4C2C-ACDE-E99AF1DA39BE}" type="parTrans" cxnId="{2D0A899A-55FD-4F38-8FE2-6C9102884919}">
      <dgm:prSet/>
      <dgm:spPr/>
      <dgm:t>
        <a:bodyPr/>
        <a:lstStyle/>
        <a:p>
          <a:endParaRPr lang="en-US"/>
        </a:p>
      </dgm:t>
    </dgm:pt>
    <dgm:pt modelId="{C6F504CD-53BB-4BBA-B08F-EF0756A7EDB3}" type="sibTrans" cxnId="{2D0A899A-55FD-4F38-8FE2-6C9102884919}">
      <dgm:prSet/>
      <dgm:spPr/>
      <dgm:t>
        <a:bodyPr/>
        <a:lstStyle/>
        <a:p>
          <a:endParaRPr lang="en-US"/>
        </a:p>
      </dgm:t>
    </dgm:pt>
    <dgm:pt modelId="{522089C6-B5C2-4013-8C16-410ADDC9B8AE}">
      <dgm:prSet/>
      <dgm:spPr/>
      <dgm:t>
        <a:bodyPr/>
        <a:lstStyle/>
        <a:p>
          <a:pPr marR="0" algn="ctr" rtl="0"/>
          <a:r>
            <a:rPr lang="en-US" baseline="0" dirty="0" err="1" smtClean="0">
              <a:latin typeface="Calibri"/>
            </a:rPr>
            <a:t>Palli</a:t>
          </a:r>
          <a:r>
            <a:rPr lang="en-US" baseline="0" dirty="0" smtClean="0">
              <a:latin typeface="Calibri"/>
            </a:rPr>
            <a:t> </a:t>
          </a:r>
          <a:r>
            <a:rPr lang="en-US" baseline="0" dirty="0" err="1" smtClean="0">
              <a:latin typeface="Calibri"/>
            </a:rPr>
            <a:t>Siksha</a:t>
          </a:r>
          <a:r>
            <a:rPr lang="en-US" baseline="0" dirty="0" smtClean="0">
              <a:latin typeface="Calibri"/>
            </a:rPr>
            <a:t> </a:t>
          </a:r>
          <a:r>
            <a:rPr lang="en-US" baseline="0" dirty="0" err="1" smtClean="0">
              <a:latin typeface="Calibri"/>
            </a:rPr>
            <a:t>Bhavana</a:t>
          </a:r>
          <a:r>
            <a:rPr lang="en-US" baseline="0" dirty="0" smtClean="0">
              <a:latin typeface="Calibri"/>
            </a:rPr>
            <a:t> </a:t>
          </a:r>
          <a:endParaRPr lang="en-US" baseline="0" dirty="0" smtClean="0">
            <a:latin typeface="Times New Roman"/>
          </a:endParaRPr>
        </a:p>
        <a:p>
          <a:pPr marR="0" algn="ctr" rtl="0"/>
          <a:endParaRPr lang="en-US" baseline="0" dirty="0" smtClean="0">
            <a:latin typeface="Times New Roman"/>
          </a:endParaRPr>
        </a:p>
        <a:p>
          <a:pPr marR="0" algn="ctr" rtl="0"/>
          <a:r>
            <a:rPr lang="en-US" baseline="0" dirty="0" err="1" smtClean="0">
              <a:latin typeface="Calibri"/>
            </a:rPr>
            <a:t>Occupa</a:t>
          </a:r>
          <a:r>
            <a:rPr lang="en-US" baseline="0" dirty="0" smtClean="0">
              <a:latin typeface="Calibri"/>
            </a:rPr>
            <a:t> </a:t>
          </a:r>
          <a:r>
            <a:rPr lang="en-US" baseline="0" dirty="0" err="1" smtClean="0">
              <a:latin typeface="Calibri"/>
            </a:rPr>
            <a:t>tion</a:t>
          </a:r>
          <a:r>
            <a:rPr lang="en-US" baseline="0" dirty="0" smtClean="0">
              <a:latin typeface="Calibri"/>
            </a:rPr>
            <a:t> Oriented Education</a:t>
          </a:r>
          <a:endParaRPr lang="en-US" dirty="0" smtClean="0"/>
        </a:p>
      </dgm:t>
    </dgm:pt>
    <dgm:pt modelId="{8CBBE8D4-3E0D-4B3D-9F28-9B58B6ADBB28}" type="parTrans" cxnId="{4C864481-6BC8-49CD-A4BB-1850419DD6B0}">
      <dgm:prSet/>
      <dgm:spPr/>
      <dgm:t>
        <a:bodyPr/>
        <a:lstStyle/>
        <a:p>
          <a:endParaRPr lang="en-US"/>
        </a:p>
      </dgm:t>
    </dgm:pt>
    <dgm:pt modelId="{7C8758C2-B433-4FCC-9810-DD8A44EFA386}" type="sibTrans" cxnId="{4C864481-6BC8-49CD-A4BB-1850419DD6B0}">
      <dgm:prSet/>
      <dgm:spPr/>
      <dgm:t>
        <a:bodyPr/>
        <a:lstStyle/>
        <a:p>
          <a:endParaRPr lang="en-US"/>
        </a:p>
      </dgm:t>
    </dgm:pt>
    <dgm:pt modelId="{7926C344-45D5-4854-8178-A4770210FE97}" type="pres">
      <dgm:prSet presAssocID="{7DB94974-5617-4A99-B3A9-9C73D861B1CB}" presName="cycle" presStyleCnt="0">
        <dgm:presLayoutVars>
          <dgm:chMax val="1"/>
          <dgm:dir/>
          <dgm:animLvl val="ctr"/>
          <dgm:resizeHandles val="exact"/>
        </dgm:presLayoutVars>
      </dgm:prSet>
      <dgm:spPr/>
    </dgm:pt>
    <dgm:pt modelId="{1677276E-2046-45AF-934C-31F58F414215}" type="pres">
      <dgm:prSet presAssocID="{6391CFE7-1D42-4196-B918-BA922AD36EE1}" presName="centerShape" presStyleLbl="node0" presStyleIdx="0" presStyleCnt="1" custScaleX="156563" custScaleY="148464"/>
      <dgm:spPr/>
      <dgm:t>
        <a:bodyPr/>
        <a:lstStyle/>
        <a:p>
          <a:endParaRPr lang="en-US"/>
        </a:p>
      </dgm:t>
    </dgm:pt>
    <dgm:pt modelId="{9A99D252-BA76-4E42-B406-F0964518820F}" type="pres">
      <dgm:prSet presAssocID="{D5DCB5ED-1FB7-4B54-9D66-8E93ABA699B7}" presName="Name9" presStyleLbl="parChTrans1D2" presStyleIdx="0" presStyleCnt="9"/>
      <dgm:spPr/>
      <dgm:t>
        <a:bodyPr/>
        <a:lstStyle/>
        <a:p>
          <a:endParaRPr lang="en-US"/>
        </a:p>
      </dgm:t>
    </dgm:pt>
    <dgm:pt modelId="{C01EB3EC-D0D6-43E3-96DE-28C6D1541530}" type="pres">
      <dgm:prSet presAssocID="{D5DCB5ED-1FB7-4B54-9D66-8E93ABA699B7}" presName="connTx" presStyleLbl="parChTrans1D2" presStyleIdx="0" presStyleCnt="9"/>
      <dgm:spPr/>
      <dgm:t>
        <a:bodyPr/>
        <a:lstStyle/>
        <a:p>
          <a:endParaRPr lang="en-US"/>
        </a:p>
      </dgm:t>
    </dgm:pt>
    <dgm:pt modelId="{A64F8098-4D5F-4560-8089-20535CF06DC3}" type="pres">
      <dgm:prSet presAssocID="{30FF67B6-EA9F-4E8E-83CB-A840AA471E9A}" presName="node" presStyleLbl="node1" presStyleIdx="0" presStyleCnt="9" custScaleX="141251">
        <dgm:presLayoutVars>
          <dgm:bulletEnabled val="1"/>
        </dgm:presLayoutVars>
      </dgm:prSet>
      <dgm:spPr/>
      <dgm:t>
        <a:bodyPr/>
        <a:lstStyle/>
        <a:p>
          <a:endParaRPr lang="en-US"/>
        </a:p>
      </dgm:t>
    </dgm:pt>
    <dgm:pt modelId="{4B04DAF9-A8A8-4BE7-AF6B-4A45659232E8}" type="pres">
      <dgm:prSet presAssocID="{07BABBB7-92C1-4EDD-8721-EA830965EF05}" presName="Name9" presStyleLbl="parChTrans1D2" presStyleIdx="1" presStyleCnt="9"/>
      <dgm:spPr/>
      <dgm:t>
        <a:bodyPr/>
        <a:lstStyle/>
        <a:p>
          <a:endParaRPr lang="en-US"/>
        </a:p>
      </dgm:t>
    </dgm:pt>
    <dgm:pt modelId="{5F608E8E-C658-4F20-8BCD-9CA2A230D072}" type="pres">
      <dgm:prSet presAssocID="{07BABBB7-92C1-4EDD-8721-EA830965EF05}" presName="connTx" presStyleLbl="parChTrans1D2" presStyleIdx="1" presStyleCnt="9"/>
      <dgm:spPr/>
      <dgm:t>
        <a:bodyPr/>
        <a:lstStyle/>
        <a:p>
          <a:endParaRPr lang="en-US"/>
        </a:p>
      </dgm:t>
    </dgm:pt>
    <dgm:pt modelId="{48E5023F-9402-4560-AFA9-AB283AB82517}" type="pres">
      <dgm:prSet presAssocID="{438C4F5D-EADE-4556-9A8F-AC7FFF1F8761}" presName="node" presStyleLbl="node1" presStyleIdx="1" presStyleCnt="9" custScaleX="152343">
        <dgm:presLayoutVars>
          <dgm:bulletEnabled val="1"/>
        </dgm:presLayoutVars>
      </dgm:prSet>
      <dgm:spPr/>
      <dgm:t>
        <a:bodyPr/>
        <a:lstStyle/>
        <a:p>
          <a:endParaRPr lang="en-US"/>
        </a:p>
      </dgm:t>
    </dgm:pt>
    <dgm:pt modelId="{D5A98E97-4B78-4631-A438-6D4FA2A6D897}" type="pres">
      <dgm:prSet presAssocID="{18D65D1C-7092-44FA-8FE6-0453C83D64FF}" presName="Name9" presStyleLbl="parChTrans1D2" presStyleIdx="2" presStyleCnt="9"/>
      <dgm:spPr/>
      <dgm:t>
        <a:bodyPr/>
        <a:lstStyle/>
        <a:p>
          <a:endParaRPr lang="en-US"/>
        </a:p>
      </dgm:t>
    </dgm:pt>
    <dgm:pt modelId="{6A66F13C-9023-47BA-A57E-F69A4E5F5961}" type="pres">
      <dgm:prSet presAssocID="{18D65D1C-7092-44FA-8FE6-0453C83D64FF}" presName="connTx" presStyleLbl="parChTrans1D2" presStyleIdx="2" presStyleCnt="9"/>
      <dgm:spPr/>
      <dgm:t>
        <a:bodyPr/>
        <a:lstStyle/>
        <a:p>
          <a:endParaRPr lang="en-US"/>
        </a:p>
      </dgm:t>
    </dgm:pt>
    <dgm:pt modelId="{24757034-E8A3-4D8F-BD15-3E7B38CDCE89}" type="pres">
      <dgm:prSet presAssocID="{2BB57878-9754-4593-A927-03C5377A4197}" presName="node" presStyleLbl="node1" presStyleIdx="2" presStyleCnt="9" custScaleX="149664" custScaleY="113310">
        <dgm:presLayoutVars>
          <dgm:bulletEnabled val="1"/>
        </dgm:presLayoutVars>
      </dgm:prSet>
      <dgm:spPr/>
      <dgm:t>
        <a:bodyPr/>
        <a:lstStyle/>
        <a:p>
          <a:endParaRPr lang="en-US"/>
        </a:p>
      </dgm:t>
    </dgm:pt>
    <dgm:pt modelId="{56A6E7AF-BFEA-4F9E-A2F1-861FAAFA8785}" type="pres">
      <dgm:prSet presAssocID="{E4752666-1699-4AC1-A4B3-0942BDF4F278}" presName="Name9" presStyleLbl="parChTrans1D2" presStyleIdx="3" presStyleCnt="9"/>
      <dgm:spPr/>
      <dgm:t>
        <a:bodyPr/>
        <a:lstStyle/>
        <a:p>
          <a:endParaRPr lang="en-US"/>
        </a:p>
      </dgm:t>
    </dgm:pt>
    <dgm:pt modelId="{257FCA46-9785-423B-AE18-605CD11D6B97}" type="pres">
      <dgm:prSet presAssocID="{E4752666-1699-4AC1-A4B3-0942BDF4F278}" presName="connTx" presStyleLbl="parChTrans1D2" presStyleIdx="3" presStyleCnt="9"/>
      <dgm:spPr/>
      <dgm:t>
        <a:bodyPr/>
        <a:lstStyle/>
        <a:p>
          <a:endParaRPr lang="en-US"/>
        </a:p>
      </dgm:t>
    </dgm:pt>
    <dgm:pt modelId="{55EE1C6C-EBBB-4BD4-A93E-59F04CF5A61D}" type="pres">
      <dgm:prSet presAssocID="{9A35F56F-24D9-40AD-A8C7-3AFF59889C21}" presName="node" presStyleLbl="node1" presStyleIdx="3" presStyleCnt="9" custScaleX="164196" custRadScaleRad="105569" custRadScaleInc="-27322">
        <dgm:presLayoutVars>
          <dgm:bulletEnabled val="1"/>
        </dgm:presLayoutVars>
      </dgm:prSet>
      <dgm:spPr/>
      <dgm:t>
        <a:bodyPr/>
        <a:lstStyle/>
        <a:p>
          <a:endParaRPr lang="en-US"/>
        </a:p>
      </dgm:t>
    </dgm:pt>
    <dgm:pt modelId="{F8708451-4DD1-4EF5-BFBD-B87C68D49215}" type="pres">
      <dgm:prSet presAssocID="{E80F3083-8952-4220-94B0-B80D32977B26}" presName="Name9" presStyleLbl="parChTrans1D2" presStyleIdx="4" presStyleCnt="9"/>
      <dgm:spPr/>
      <dgm:t>
        <a:bodyPr/>
        <a:lstStyle/>
        <a:p>
          <a:endParaRPr lang="en-US"/>
        </a:p>
      </dgm:t>
    </dgm:pt>
    <dgm:pt modelId="{85EF997C-E3EA-4947-AE5A-EF706BBD0796}" type="pres">
      <dgm:prSet presAssocID="{E80F3083-8952-4220-94B0-B80D32977B26}" presName="connTx" presStyleLbl="parChTrans1D2" presStyleIdx="4" presStyleCnt="9"/>
      <dgm:spPr/>
      <dgm:t>
        <a:bodyPr/>
        <a:lstStyle/>
        <a:p>
          <a:endParaRPr lang="en-US"/>
        </a:p>
      </dgm:t>
    </dgm:pt>
    <dgm:pt modelId="{B9A85482-DF83-4776-872D-4803F71B7F33}" type="pres">
      <dgm:prSet presAssocID="{054F203A-D3BA-470C-8516-40D54B7B57FA}" presName="node" presStyleLbl="node1" presStyleIdx="4" presStyleCnt="9" custScaleX="129796">
        <dgm:presLayoutVars>
          <dgm:bulletEnabled val="1"/>
        </dgm:presLayoutVars>
      </dgm:prSet>
      <dgm:spPr/>
      <dgm:t>
        <a:bodyPr/>
        <a:lstStyle/>
        <a:p>
          <a:endParaRPr lang="en-US"/>
        </a:p>
      </dgm:t>
    </dgm:pt>
    <dgm:pt modelId="{89BA47A0-14A3-4F3C-8026-627FC1EC23B4}" type="pres">
      <dgm:prSet presAssocID="{3C1E21DF-775C-402B-815C-942581D40541}" presName="Name9" presStyleLbl="parChTrans1D2" presStyleIdx="5" presStyleCnt="9"/>
      <dgm:spPr/>
      <dgm:t>
        <a:bodyPr/>
        <a:lstStyle/>
        <a:p>
          <a:endParaRPr lang="en-US"/>
        </a:p>
      </dgm:t>
    </dgm:pt>
    <dgm:pt modelId="{99B05ADB-C250-4897-814C-301F794CE263}" type="pres">
      <dgm:prSet presAssocID="{3C1E21DF-775C-402B-815C-942581D40541}" presName="connTx" presStyleLbl="parChTrans1D2" presStyleIdx="5" presStyleCnt="9"/>
      <dgm:spPr/>
      <dgm:t>
        <a:bodyPr/>
        <a:lstStyle/>
        <a:p>
          <a:endParaRPr lang="en-US"/>
        </a:p>
      </dgm:t>
    </dgm:pt>
    <dgm:pt modelId="{94B47C7C-1172-47F9-B023-CF6304CEECAD}" type="pres">
      <dgm:prSet presAssocID="{A02C1850-018D-4401-B510-867B9949258E}" presName="node" presStyleLbl="node1" presStyleIdx="5" presStyleCnt="9" custScaleX="116094">
        <dgm:presLayoutVars>
          <dgm:bulletEnabled val="1"/>
        </dgm:presLayoutVars>
      </dgm:prSet>
      <dgm:spPr/>
      <dgm:t>
        <a:bodyPr/>
        <a:lstStyle/>
        <a:p>
          <a:endParaRPr lang="en-US"/>
        </a:p>
      </dgm:t>
    </dgm:pt>
    <dgm:pt modelId="{A8BB9713-B8F9-4353-B576-34861EBD5EB9}" type="pres">
      <dgm:prSet presAssocID="{8674E46D-DCBA-4735-B6BD-3B50EAE51E9E}" presName="Name9" presStyleLbl="parChTrans1D2" presStyleIdx="6" presStyleCnt="9"/>
      <dgm:spPr/>
      <dgm:t>
        <a:bodyPr/>
        <a:lstStyle/>
        <a:p>
          <a:endParaRPr lang="en-US"/>
        </a:p>
      </dgm:t>
    </dgm:pt>
    <dgm:pt modelId="{D469A3FD-C67A-484F-966C-1FCFAE13FDD2}" type="pres">
      <dgm:prSet presAssocID="{8674E46D-DCBA-4735-B6BD-3B50EAE51E9E}" presName="connTx" presStyleLbl="parChTrans1D2" presStyleIdx="6" presStyleCnt="9"/>
      <dgm:spPr/>
      <dgm:t>
        <a:bodyPr/>
        <a:lstStyle/>
        <a:p>
          <a:endParaRPr lang="en-US"/>
        </a:p>
      </dgm:t>
    </dgm:pt>
    <dgm:pt modelId="{BE7C018C-85FA-4DE0-99F7-9EA14C3D07EB}" type="pres">
      <dgm:prSet presAssocID="{9D147920-CA4B-4AD7-A246-E372EB689E6A}" presName="node" presStyleLbl="node1" presStyleIdx="6" presStyleCnt="9" custScaleX="154202" custRadScaleRad="95932" custRadScaleInc="22609">
        <dgm:presLayoutVars>
          <dgm:bulletEnabled val="1"/>
        </dgm:presLayoutVars>
      </dgm:prSet>
      <dgm:spPr/>
      <dgm:t>
        <a:bodyPr/>
        <a:lstStyle/>
        <a:p>
          <a:endParaRPr lang="en-US"/>
        </a:p>
      </dgm:t>
    </dgm:pt>
    <dgm:pt modelId="{9245AA62-CA21-4216-AE78-AEF598501516}" type="pres">
      <dgm:prSet presAssocID="{EF69B9A5-9BDD-4C2C-ACDE-E99AF1DA39BE}" presName="Name9" presStyleLbl="parChTrans1D2" presStyleIdx="7" presStyleCnt="9"/>
      <dgm:spPr/>
      <dgm:t>
        <a:bodyPr/>
        <a:lstStyle/>
        <a:p>
          <a:endParaRPr lang="en-US"/>
        </a:p>
      </dgm:t>
    </dgm:pt>
    <dgm:pt modelId="{A58F4A62-223F-4856-A241-CBF3738666CA}" type="pres">
      <dgm:prSet presAssocID="{EF69B9A5-9BDD-4C2C-ACDE-E99AF1DA39BE}" presName="connTx" presStyleLbl="parChTrans1D2" presStyleIdx="7" presStyleCnt="9"/>
      <dgm:spPr/>
      <dgm:t>
        <a:bodyPr/>
        <a:lstStyle/>
        <a:p>
          <a:endParaRPr lang="en-US"/>
        </a:p>
      </dgm:t>
    </dgm:pt>
    <dgm:pt modelId="{B5BC71C7-19EA-441A-B102-3E2E6F35FF6B}" type="pres">
      <dgm:prSet presAssocID="{069D2B9F-14E5-4FC5-A0E0-D140029E8010}" presName="node" presStyleLbl="node1" presStyleIdx="7" presStyleCnt="9" custScaleX="138620">
        <dgm:presLayoutVars>
          <dgm:bulletEnabled val="1"/>
        </dgm:presLayoutVars>
      </dgm:prSet>
      <dgm:spPr/>
      <dgm:t>
        <a:bodyPr/>
        <a:lstStyle/>
        <a:p>
          <a:endParaRPr lang="en-US"/>
        </a:p>
      </dgm:t>
    </dgm:pt>
    <dgm:pt modelId="{1A2F41C8-1CB1-464A-AA66-E74DBBADC829}" type="pres">
      <dgm:prSet presAssocID="{8CBBE8D4-3E0D-4B3D-9F28-9B58B6ADBB28}" presName="Name9" presStyleLbl="parChTrans1D2" presStyleIdx="8" presStyleCnt="9"/>
      <dgm:spPr/>
      <dgm:t>
        <a:bodyPr/>
        <a:lstStyle/>
        <a:p>
          <a:endParaRPr lang="en-US"/>
        </a:p>
      </dgm:t>
    </dgm:pt>
    <dgm:pt modelId="{D68D6F4C-941B-413A-85FC-DBD4C337C9B3}" type="pres">
      <dgm:prSet presAssocID="{8CBBE8D4-3E0D-4B3D-9F28-9B58B6ADBB28}" presName="connTx" presStyleLbl="parChTrans1D2" presStyleIdx="8" presStyleCnt="9"/>
      <dgm:spPr/>
      <dgm:t>
        <a:bodyPr/>
        <a:lstStyle/>
        <a:p>
          <a:endParaRPr lang="en-US"/>
        </a:p>
      </dgm:t>
    </dgm:pt>
    <dgm:pt modelId="{7C1C9DE8-6D22-424F-95E2-DD66329996F5}" type="pres">
      <dgm:prSet presAssocID="{522089C6-B5C2-4013-8C16-410ADDC9B8AE}" presName="node" presStyleLbl="node1" presStyleIdx="8" presStyleCnt="9" custScaleX="160864" custRadScaleRad="92661" custRadScaleInc="-19618">
        <dgm:presLayoutVars>
          <dgm:bulletEnabled val="1"/>
        </dgm:presLayoutVars>
      </dgm:prSet>
      <dgm:spPr/>
      <dgm:t>
        <a:bodyPr/>
        <a:lstStyle/>
        <a:p>
          <a:endParaRPr lang="en-US"/>
        </a:p>
      </dgm:t>
    </dgm:pt>
  </dgm:ptLst>
  <dgm:cxnLst>
    <dgm:cxn modelId="{BADDA2A7-2955-429D-A3C8-23DD9473E569}" type="presOf" srcId="{E4752666-1699-4AC1-A4B3-0942BDF4F278}" destId="{257FCA46-9785-423B-AE18-605CD11D6B97}" srcOrd="1" destOrd="0" presId="urn:microsoft.com/office/officeart/2005/8/layout/radial1"/>
    <dgm:cxn modelId="{B1FE3D04-D9D1-4CCD-B2C7-E9C074EC0387}" type="presOf" srcId="{E4752666-1699-4AC1-A4B3-0942BDF4F278}" destId="{56A6E7AF-BFEA-4F9E-A2F1-861FAAFA8785}" srcOrd="0" destOrd="0" presId="urn:microsoft.com/office/officeart/2005/8/layout/radial1"/>
    <dgm:cxn modelId="{7A8A0BC4-A1E7-44CB-980D-A5AB9B8DA20D}" type="presOf" srcId="{9A35F56F-24D9-40AD-A8C7-3AFF59889C21}" destId="{55EE1C6C-EBBB-4BD4-A93E-59F04CF5A61D}" srcOrd="0" destOrd="0" presId="urn:microsoft.com/office/officeart/2005/8/layout/radial1"/>
    <dgm:cxn modelId="{EBA40157-D262-49CC-A4FD-998F7DE272AF}" type="presOf" srcId="{8CBBE8D4-3E0D-4B3D-9F28-9B58B6ADBB28}" destId="{1A2F41C8-1CB1-464A-AA66-E74DBBADC829}" srcOrd="0" destOrd="0" presId="urn:microsoft.com/office/officeart/2005/8/layout/radial1"/>
    <dgm:cxn modelId="{BE2002A7-8AFA-48BB-8529-47AA0C7EED50}" type="presOf" srcId="{6391CFE7-1D42-4196-B918-BA922AD36EE1}" destId="{1677276E-2046-45AF-934C-31F58F414215}" srcOrd="0" destOrd="0" presId="urn:microsoft.com/office/officeart/2005/8/layout/radial1"/>
    <dgm:cxn modelId="{CF6FA9EB-F6CE-4EAF-B233-13AD53809209}" type="presOf" srcId="{8CBBE8D4-3E0D-4B3D-9F28-9B58B6ADBB28}" destId="{D68D6F4C-941B-413A-85FC-DBD4C337C9B3}" srcOrd="1" destOrd="0" presId="urn:microsoft.com/office/officeart/2005/8/layout/radial1"/>
    <dgm:cxn modelId="{2128558D-D6A9-4288-90F0-581B846E1966}" type="presOf" srcId="{522089C6-B5C2-4013-8C16-410ADDC9B8AE}" destId="{7C1C9DE8-6D22-424F-95E2-DD66329996F5}" srcOrd="0" destOrd="0" presId="urn:microsoft.com/office/officeart/2005/8/layout/radial1"/>
    <dgm:cxn modelId="{8673102E-D435-4F4A-AAEE-C800B323E3D4}" srcId="{6391CFE7-1D42-4196-B918-BA922AD36EE1}" destId="{9D147920-CA4B-4AD7-A246-E372EB689E6A}" srcOrd="6" destOrd="0" parTransId="{8674E46D-DCBA-4735-B6BD-3B50EAE51E9E}" sibTransId="{DEE2B06A-2B3B-43F3-9099-932E8D97ABAB}"/>
    <dgm:cxn modelId="{5235720D-180B-45F0-97FA-1104D08FAC76}" type="presOf" srcId="{EF69B9A5-9BDD-4C2C-ACDE-E99AF1DA39BE}" destId="{9245AA62-CA21-4216-AE78-AEF598501516}" srcOrd="0" destOrd="0" presId="urn:microsoft.com/office/officeart/2005/8/layout/radial1"/>
    <dgm:cxn modelId="{FF476C52-1070-4489-AFFE-F08E324DF949}" type="presOf" srcId="{3C1E21DF-775C-402B-815C-942581D40541}" destId="{89BA47A0-14A3-4F3C-8026-627FC1EC23B4}" srcOrd="0" destOrd="0" presId="urn:microsoft.com/office/officeart/2005/8/layout/radial1"/>
    <dgm:cxn modelId="{D7418C85-868F-4CEF-903D-766596064864}" srcId="{6391CFE7-1D42-4196-B918-BA922AD36EE1}" destId="{054F203A-D3BA-470C-8516-40D54B7B57FA}" srcOrd="4" destOrd="0" parTransId="{E80F3083-8952-4220-94B0-B80D32977B26}" sibTransId="{166D9A8B-CD82-4D1F-9013-3730BCC85F91}"/>
    <dgm:cxn modelId="{6D3AC50E-A1CC-4456-B6EB-20CBADA1A9A0}" type="presOf" srcId="{EF69B9A5-9BDD-4C2C-ACDE-E99AF1DA39BE}" destId="{A58F4A62-223F-4856-A241-CBF3738666CA}" srcOrd="1" destOrd="0" presId="urn:microsoft.com/office/officeart/2005/8/layout/radial1"/>
    <dgm:cxn modelId="{EDDC630C-92FB-4ED4-88F4-8793FAC5EE07}" type="presOf" srcId="{A02C1850-018D-4401-B510-867B9949258E}" destId="{94B47C7C-1172-47F9-B023-CF6304CEECAD}" srcOrd="0" destOrd="0" presId="urn:microsoft.com/office/officeart/2005/8/layout/radial1"/>
    <dgm:cxn modelId="{E82D13AE-4A3C-4339-B0E8-21A69E5866B0}" type="presOf" srcId="{8674E46D-DCBA-4735-B6BD-3B50EAE51E9E}" destId="{A8BB9713-B8F9-4353-B576-34861EBD5EB9}" srcOrd="0" destOrd="0" presId="urn:microsoft.com/office/officeart/2005/8/layout/radial1"/>
    <dgm:cxn modelId="{C3991582-6E45-4659-8084-41D948B40067}" type="presOf" srcId="{E80F3083-8952-4220-94B0-B80D32977B26}" destId="{85EF997C-E3EA-4947-AE5A-EF706BBD0796}" srcOrd="1" destOrd="0" presId="urn:microsoft.com/office/officeart/2005/8/layout/radial1"/>
    <dgm:cxn modelId="{C6DF9E1D-0A75-47B8-8FA7-593D3D684C30}" type="presOf" srcId="{069D2B9F-14E5-4FC5-A0E0-D140029E8010}" destId="{B5BC71C7-19EA-441A-B102-3E2E6F35FF6B}" srcOrd="0" destOrd="0" presId="urn:microsoft.com/office/officeart/2005/8/layout/radial1"/>
    <dgm:cxn modelId="{FAA14B45-A4C9-4D26-9934-A688CA66EB63}" type="presOf" srcId="{9D147920-CA4B-4AD7-A246-E372EB689E6A}" destId="{BE7C018C-85FA-4DE0-99F7-9EA14C3D07EB}" srcOrd="0" destOrd="0" presId="urn:microsoft.com/office/officeart/2005/8/layout/radial1"/>
    <dgm:cxn modelId="{35DC4002-9164-497F-9E6E-8C41A503F1BC}" type="presOf" srcId="{8674E46D-DCBA-4735-B6BD-3B50EAE51E9E}" destId="{D469A3FD-C67A-484F-966C-1FCFAE13FDD2}" srcOrd="1" destOrd="0" presId="urn:microsoft.com/office/officeart/2005/8/layout/radial1"/>
    <dgm:cxn modelId="{4737002F-7B51-46D8-8B63-F8E483A6A7C4}" type="presOf" srcId="{2BB57878-9754-4593-A927-03C5377A4197}" destId="{24757034-E8A3-4D8F-BD15-3E7B38CDCE89}" srcOrd="0" destOrd="0" presId="urn:microsoft.com/office/officeart/2005/8/layout/radial1"/>
    <dgm:cxn modelId="{1FDCE88C-3BED-4820-8FB9-3D29DEA8678C}" srcId="{6391CFE7-1D42-4196-B918-BA922AD36EE1}" destId="{2BB57878-9754-4593-A927-03C5377A4197}" srcOrd="2" destOrd="0" parTransId="{18D65D1C-7092-44FA-8FE6-0453C83D64FF}" sibTransId="{94BEA0FE-CC41-4E6B-A0A3-D97831114CAD}"/>
    <dgm:cxn modelId="{EE6E4AB5-A7B2-4F7D-8CB4-8B714DB67967}" type="presOf" srcId="{E80F3083-8952-4220-94B0-B80D32977B26}" destId="{F8708451-4DD1-4EF5-BFBD-B87C68D49215}" srcOrd="0" destOrd="0" presId="urn:microsoft.com/office/officeart/2005/8/layout/radial1"/>
    <dgm:cxn modelId="{06377F8D-B857-4694-A357-37F4670A580F}" type="presOf" srcId="{07BABBB7-92C1-4EDD-8721-EA830965EF05}" destId="{5F608E8E-C658-4F20-8BCD-9CA2A230D072}" srcOrd="1" destOrd="0" presId="urn:microsoft.com/office/officeart/2005/8/layout/radial1"/>
    <dgm:cxn modelId="{2D0A899A-55FD-4F38-8FE2-6C9102884919}" srcId="{6391CFE7-1D42-4196-B918-BA922AD36EE1}" destId="{069D2B9F-14E5-4FC5-A0E0-D140029E8010}" srcOrd="7" destOrd="0" parTransId="{EF69B9A5-9BDD-4C2C-ACDE-E99AF1DA39BE}" sibTransId="{C6F504CD-53BB-4BBA-B08F-EF0756A7EDB3}"/>
    <dgm:cxn modelId="{6170D768-1082-4C90-B946-64FF688AC1C6}" srcId="{6391CFE7-1D42-4196-B918-BA922AD36EE1}" destId="{A02C1850-018D-4401-B510-867B9949258E}" srcOrd="5" destOrd="0" parTransId="{3C1E21DF-775C-402B-815C-942581D40541}" sibTransId="{9EF14796-FD6C-475B-981C-028E31D10D97}"/>
    <dgm:cxn modelId="{B0BFB218-CE1F-4B52-9E46-E50E67D8CF85}" type="presOf" srcId="{7DB94974-5617-4A99-B3A9-9C73D861B1CB}" destId="{7926C344-45D5-4854-8178-A4770210FE97}" srcOrd="0" destOrd="0" presId="urn:microsoft.com/office/officeart/2005/8/layout/radial1"/>
    <dgm:cxn modelId="{A4737294-A854-4A17-AAA4-5EDF90B00690}" type="presOf" srcId="{18D65D1C-7092-44FA-8FE6-0453C83D64FF}" destId="{D5A98E97-4B78-4631-A438-6D4FA2A6D897}" srcOrd="0" destOrd="0" presId="urn:microsoft.com/office/officeart/2005/8/layout/radial1"/>
    <dgm:cxn modelId="{50F3C81F-9696-4A98-AAC8-118BAB1013F3}" type="presOf" srcId="{18D65D1C-7092-44FA-8FE6-0453C83D64FF}" destId="{6A66F13C-9023-47BA-A57E-F69A4E5F5961}" srcOrd="1" destOrd="0" presId="urn:microsoft.com/office/officeart/2005/8/layout/radial1"/>
    <dgm:cxn modelId="{ABE445D0-41F6-4A93-9068-38EFE428DB1D}" srcId="{7DB94974-5617-4A99-B3A9-9C73D861B1CB}" destId="{6391CFE7-1D42-4196-B918-BA922AD36EE1}" srcOrd="0" destOrd="0" parTransId="{3F083893-BB6C-4A99-8D81-53AA9899F803}" sibTransId="{5081E4B7-CF9E-4BE9-951A-1FC97C04E4A5}"/>
    <dgm:cxn modelId="{FA19B256-F06C-4642-B5F3-A96B4223B9AB}" type="presOf" srcId="{30FF67B6-EA9F-4E8E-83CB-A840AA471E9A}" destId="{A64F8098-4D5F-4560-8089-20535CF06DC3}" srcOrd="0" destOrd="0" presId="urn:microsoft.com/office/officeart/2005/8/layout/radial1"/>
    <dgm:cxn modelId="{346A4F85-DC18-4B56-842E-AEA23E8DAFB9}" type="presOf" srcId="{D5DCB5ED-1FB7-4B54-9D66-8E93ABA699B7}" destId="{C01EB3EC-D0D6-43E3-96DE-28C6D1541530}" srcOrd="1" destOrd="0" presId="urn:microsoft.com/office/officeart/2005/8/layout/radial1"/>
    <dgm:cxn modelId="{4C864481-6BC8-49CD-A4BB-1850419DD6B0}" srcId="{6391CFE7-1D42-4196-B918-BA922AD36EE1}" destId="{522089C6-B5C2-4013-8C16-410ADDC9B8AE}" srcOrd="8" destOrd="0" parTransId="{8CBBE8D4-3E0D-4B3D-9F28-9B58B6ADBB28}" sibTransId="{7C8758C2-B433-4FCC-9810-DD8A44EFA386}"/>
    <dgm:cxn modelId="{AF83B098-A205-4AEE-B26A-4E7B847F770E}" srcId="{6391CFE7-1D42-4196-B918-BA922AD36EE1}" destId="{9A35F56F-24D9-40AD-A8C7-3AFF59889C21}" srcOrd="3" destOrd="0" parTransId="{E4752666-1699-4AC1-A4B3-0942BDF4F278}" sibTransId="{80D8BCA3-5CCD-487B-9794-7CAF059FBB3D}"/>
    <dgm:cxn modelId="{0113F6A3-CB8C-43CA-9804-301DAD5AB52A}" type="presOf" srcId="{438C4F5D-EADE-4556-9A8F-AC7FFF1F8761}" destId="{48E5023F-9402-4560-AFA9-AB283AB82517}" srcOrd="0" destOrd="0" presId="urn:microsoft.com/office/officeart/2005/8/layout/radial1"/>
    <dgm:cxn modelId="{CA870531-85EE-4904-942B-0139AF058B04}" type="presOf" srcId="{07BABBB7-92C1-4EDD-8721-EA830965EF05}" destId="{4B04DAF9-A8A8-4BE7-AF6B-4A45659232E8}" srcOrd="0" destOrd="0" presId="urn:microsoft.com/office/officeart/2005/8/layout/radial1"/>
    <dgm:cxn modelId="{D2BD5A91-4B00-41D7-ABE8-06942E1E14AD}" srcId="{6391CFE7-1D42-4196-B918-BA922AD36EE1}" destId="{438C4F5D-EADE-4556-9A8F-AC7FFF1F8761}" srcOrd="1" destOrd="0" parTransId="{07BABBB7-92C1-4EDD-8721-EA830965EF05}" sibTransId="{8BEEF20F-1386-4A75-9FD0-9D3BD020D69C}"/>
    <dgm:cxn modelId="{DB605B0D-B6F2-4C57-84E9-28A71C25BFD0}" type="presOf" srcId="{054F203A-D3BA-470C-8516-40D54B7B57FA}" destId="{B9A85482-DF83-4776-872D-4803F71B7F33}" srcOrd="0" destOrd="0" presId="urn:microsoft.com/office/officeart/2005/8/layout/radial1"/>
    <dgm:cxn modelId="{B7FD74BA-E949-4667-924F-1AC44E8C9FEA}" type="presOf" srcId="{D5DCB5ED-1FB7-4B54-9D66-8E93ABA699B7}" destId="{9A99D252-BA76-4E42-B406-F0964518820F}" srcOrd="0" destOrd="0" presId="urn:microsoft.com/office/officeart/2005/8/layout/radial1"/>
    <dgm:cxn modelId="{0B383515-F5DD-4D7B-A9CA-C7EF68940853}" srcId="{6391CFE7-1D42-4196-B918-BA922AD36EE1}" destId="{30FF67B6-EA9F-4E8E-83CB-A840AA471E9A}" srcOrd="0" destOrd="0" parTransId="{D5DCB5ED-1FB7-4B54-9D66-8E93ABA699B7}" sibTransId="{D0424B8A-2C19-4B7C-B94D-0388539C863F}"/>
    <dgm:cxn modelId="{4A948ACC-9508-4FDF-B091-E50C05D7CC1D}" type="presOf" srcId="{3C1E21DF-775C-402B-815C-942581D40541}" destId="{99B05ADB-C250-4897-814C-301F794CE263}" srcOrd="1" destOrd="0" presId="urn:microsoft.com/office/officeart/2005/8/layout/radial1"/>
    <dgm:cxn modelId="{75A4D8B6-6633-4084-BA1C-1649CB33E816}" type="presParOf" srcId="{7926C344-45D5-4854-8178-A4770210FE97}" destId="{1677276E-2046-45AF-934C-31F58F414215}" srcOrd="0" destOrd="0" presId="urn:microsoft.com/office/officeart/2005/8/layout/radial1"/>
    <dgm:cxn modelId="{38C614D1-E552-4A7E-85D6-CBD33500E5AB}" type="presParOf" srcId="{7926C344-45D5-4854-8178-A4770210FE97}" destId="{9A99D252-BA76-4E42-B406-F0964518820F}" srcOrd="1" destOrd="0" presId="urn:microsoft.com/office/officeart/2005/8/layout/radial1"/>
    <dgm:cxn modelId="{A1487D4A-2BCD-4BB2-A73E-1410E6FE27F9}" type="presParOf" srcId="{9A99D252-BA76-4E42-B406-F0964518820F}" destId="{C01EB3EC-D0D6-43E3-96DE-28C6D1541530}" srcOrd="0" destOrd="0" presId="urn:microsoft.com/office/officeart/2005/8/layout/radial1"/>
    <dgm:cxn modelId="{AFE06733-5F24-4C96-B427-B17AD778BA18}" type="presParOf" srcId="{7926C344-45D5-4854-8178-A4770210FE97}" destId="{A64F8098-4D5F-4560-8089-20535CF06DC3}" srcOrd="2" destOrd="0" presId="urn:microsoft.com/office/officeart/2005/8/layout/radial1"/>
    <dgm:cxn modelId="{899D01FC-A157-4586-85BB-217C33C49153}" type="presParOf" srcId="{7926C344-45D5-4854-8178-A4770210FE97}" destId="{4B04DAF9-A8A8-4BE7-AF6B-4A45659232E8}" srcOrd="3" destOrd="0" presId="urn:microsoft.com/office/officeart/2005/8/layout/radial1"/>
    <dgm:cxn modelId="{5EE7621A-AC1D-411F-B80B-3D70A9BBBC2F}" type="presParOf" srcId="{4B04DAF9-A8A8-4BE7-AF6B-4A45659232E8}" destId="{5F608E8E-C658-4F20-8BCD-9CA2A230D072}" srcOrd="0" destOrd="0" presId="urn:microsoft.com/office/officeart/2005/8/layout/radial1"/>
    <dgm:cxn modelId="{B5B9A64C-3A2A-424B-B4A7-B24D5988493F}" type="presParOf" srcId="{7926C344-45D5-4854-8178-A4770210FE97}" destId="{48E5023F-9402-4560-AFA9-AB283AB82517}" srcOrd="4" destOrd="0" presId="urn:microsoft.com/office/officeart/2005/8/layout/radial1"/>
    <dgm:cxn modelId="{C6397217-6CB2-4463-BF91-22245FB0FAC0}" type="presParOf" srcId="{7926C344-45D5-4854-8178-A4770210FE97}" destId="{D5A98E97-4B78-4631-A438-6D4FA2A6D897}" srcOrd="5" destOrd="0" presId="urn:microsoft.com/office/officeart/2005/8/layout/radial1"/>
    <dgm:cxn modelId="{374BC636-C237-4879-BB9F-290081253CD0}" type="presParOf" srcId="{D5A98E97-4B78-4631-A438-6D4FA2A6D897}" destId="{6A66F13C-9023-47BA-A57E-F69A4E5F5961}" srcOrd="0" destOrd="0" presId="urn:microsoft.com/office/officeart/2005/8/layout/radial1"/>
    <dgm:cxn modelId="{CF188EBD-9313-4C64-BC3D-3FE62669CD16}" type="presParOf" srcId="{7926C344-45D5-4854-8178-A4770210FE97}" destId="{24757034-E8A3-4D8F-BD15-3E7B38CDCE89}" srcOrd="6" destOrd="0" presId="urn:microsoft.com/office/officeart/2005/8/layout/radial1"/>
    <dgm:cxn modelId="{02D3204C-1B11-4435-A2E2-376406246DF1}" type="presParOf" srcId="{7926C344-45D5-4854-8178-A4770210FE97}" destId="{56A6E7AF-BFEA-4F9E-A2F1-861FAAFA8785}" srcOrd="7" destOrd="0" presId="urn:microsoft.com/office/officeart/2005/8/layout/radial1"/>
    <dgm:cxn modelId="{23BCDF29-1B9C-41AB-9116-9378C39F29A0}" type="presParOf" srcId="{56A6E7AF-BFEA-4F9E-A2F1-861FAAFA8785}" destId="{257FCA46-9785-423B-AE18-605CD11D6B97}" srcOrd="0" destOrd="0" presId="urn:microsoft.com/office/officeart/2005/8/layout/radial1"/>
    <dgm:cxn modelId="{EED6462F-3EB8-43A4-A61C-0099EE8F33A8}" type="presParOf" srcId="{7926C344-45D5-4854-8178-A4770210FE97}" destId="{55EE1C6C-EBBB-4BD4-A93E-59F04CF5A61D}" srcOrd="8" destOrd="0" presId="urn:microsoft.com/office/officeart/2005/8/layout/radial1"/>
    <dgm:cxn modelId="{345577A3-CB62-474E-AE7C-963725AD1F68}" type="presParOf" srcId="{7926C344-45D5-4854-8178-A4770210FE97}" destId="{F8708451-4DD1-4EF5-BFBD-B87C68D49215}" srcOrd="9" destOrd="0" presId="urn:microsoft.com/office/officeart/2005/8/layout/radial1"/>
    <dgm:cxn modelId="{816BDD3A-C2D2-4443-976B-74D0E6A04E07}" type="presParOf" srcId="{F8708451-4DD1-4EF5-BFBD-B87C68D49215}" destId="{85EF997C-E3EA-4947-AE5A-EF706BBD0796}" srcOrd="0" destOrd="0" presId="urn:microsoft.com/office/officeart/2005/8/layout/radial1"/>
    <dgm:cxn modelId="{F8FCA69B-0EA2-4591-A4D3-5C09B31EED79}" type="presParOf" srcId="{7926C344-45D5-4854-8178-A4770210FE97}" destId="{B9A85482-DF83-4776-872D-4803F71B7F33}" srcOrd="10" destOrd="0" presId="urn:microsoft.com/office/officeart/2005/8/layout/radial1"/>
    <dgm:cxn modelId="{F0841A3D-855E-4798-9B7B-3CAE8EDECA24}" type="presParOf" srcId="{7926C344-45D5-4854-8178-A4770210FE97}" destId="{89BA47A0-14A3-4F3C-8026-627FC1EC23B4}" srcOrd="11" destOrd="0" presId="urn:microsoft.com/office/officeart/2005/8/layout/radial1"/>
    <dgm:cxn modelId="{7BD8EA42-09D5-4DAB-A9A9-D177C3072E35}" type="presParOf" srcId="{89BA47A0-14A3-4F3C-8026-627FC1EC23B4}" destId="{99B05ADB-C250-4897-814C-301F794CE263}" srcOrd="0" destOrd="0" presId="urn:microsoft.com/office/officeart/2005/8/layout/radial1"/>
    <dgm:cxn modelId="{46F7B209-6772-4B3B-923B-A1C514679B9A}" type="presParOf" srcId="{7926C344-45D5-4854-8178-A4770210FE97}" destId="{94B47C7C-1172-47F9-B023-CF6304CEECAD}" srcOrd="12" destOrd="0" presId="urn:microsoft.com/office/officeart/2005/8/layout/radial1"/>
    <dgm:cxn modelId="{A9B4F2E7-B1C2-40F2-80D8-48E8FCCD4A0D}" type="presParOf" srcId="{7926C344-45D5-4854-8178-A4770210FE97}" destId="{A8BB9713-B8F9-4353-B576-34861EBD5EB9}" srcOrd="13" destOrd="0" presId="urn:microsoft.com/office/officeart/2005/8/layout/radial1"/>
    <dgm:cxn modelId="{72295224-04ED-428E-A049-A2428709B3E6}" type="presParOf" srcId="{A8BB9713-B8F9-4353-B576-34861EBD5EB9}" destId="{D469A3FD-C67A-484F-966C-1FCFAE13FDD2}" srcOrd="0" destOrd="0" presId="urn:microsoft.com/office/officeart/2005/8/layout/radial1"/>
    <dgm:cxn modelId="{9427F545-425C-4698-8798-B1C1D07CD61F}" type="presParOf" srcId="{7926C344-45D5-4854-8178-A4770210FE97}" destId="{BE7C018C-85FA-4DE0-99F7-9EA14C3D07EB}" srcOrd="14" destOrd="0" presId="urn:microsoft.com/office/officeart/2005/8/layout/radial1"/>
    <dgm:cxn modelId="{96EA37FB-DB61-40F0-BCCA-78FF9834B69F}" type="presParOf" srcId="{7926C344-45D5-4854-8178-A4770210FE97}" destId="{9245AA62-CA21-4216-AE78-AEF598501516}" srcOrd="15" destOrd="0" presId="urn:microsoft.com/office/officeart/2005/8/layout/radial1"/>
    <dgm:cxn modelId="{2AABCD11-8AF0-44B9-82D1-79F1A72DAA82}" type="presParOf" srcId="{9245AA62-CA21-4216-AE78-AEF598501516}" destId="{A58F4A62-223F-4856-A241-CBF3738666CA}" srcOrd="0" destOrd="0" presId="urn:microsoft.com/office/officeart/2005/8/layout/radial1"/>
    <dgm:cxn modelId="{844BFB27-B089-48E0-AB9B-9BC8D3DFCE9F}" type="presParOf" srcId="{7926C344-45D5-4854-8178-A4770210FE97}" destId="{B5BC71C7-19EA-441A-B102-3E2E6F35FF6B}" srcOrd="16" destOrd="0" presId="urn:microsoft.com/office/officeart/2005/8/layout/radial1"/>
    <dgm:cxn modelId="{2246F957-5279-4363-BCDB-A3A65B4AA3E6}" type="presParOf" srcId="{7926C344-45D5-4854-8178-A4770210FE97}" destId="{1A2F41C8-1CB1-464A-AA66-E74DBBADC829}" srcOrd="17" destOrd="0" presId="urn:microsoft.com/office/officeart/2005/8/layout/radial1"/>
    <dgm:cxn modelId="{A77725F7-611E-4AD7-8D85-3F8A69333C27}" type="presParOf" srcId="{1A2F41C8-1CB1-464A-AA66-E74DBBADC829}" destId="{D68D6F4C-941B-413A-85FC-DBD4C337C9B3}" srcOrd="0" destOrd="0" presId="urn:microsoft.com/office/officeart/2005/8/layout/radial1"/>
    <dgm:cxn modelId="{2E4A0049-4A34-447B-94BB-3AFB13DEB239}" type="presParOf" srcId="{7926C344-45D5-4854-8178-A4770210FE97}" destId="{7C1C9DE8-6D22-424F-95E2-DD66329996F5}" srcOrd="18"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IN"/>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IN"/>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noProof="0" smtClean="0"/>
              <a:t>Click to edit Master text styles</a:t>
            </a:r>
          </a:p>
          <a:p>
            <a:pPr lvl="1"/>
            <a:r>
              <a:rPr lang="en-IN" noProof="0" smtClean="0"/>
              <a:t>Second level</a:t>
            </a:r>
          </a:p>
          <a:p>
            <a:pPr lvl="2"/>
            <a:r>
              <a:rPr lang="en-IN" noProof="0" smtClean="0"/>
              <a:t>Third level</a:t>
            </a:r>
          </a:p>
          <a:p>
            <a:pPr lvl="3"/>
            <a:r>
              <a:rPr lang="en-IN" noProof="0" smtClean="0"/>
              <a:t>Fourth level</a:t>
            </a:r>
          </a:p>
          <a:p>
            <a:pPr lvl="4"/>
            <a:r>
              <a:rPr lang="en-IN"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I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E588350-F693-4EC7-9019-37859C8392E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B22417-456E-4585-B553-D99A36890E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4276" name="Slide Number Placeholder 3"/>
          <p:cNvSpPr>
            <a:spLocks noGrp="1"/>
          </p:cNvSpPr>
          <p:nvPr>
            <p:ph type="sldNum" sz="quarter" idx="5"/>
          </p:nvPr>
        </p:nvSpPr>
        <p:spPr>
          <a:noFill/>
        </p:spPr>
        <p:txBody>
          <a:bodyPr/>
          <a:lstStyle/>
          <a:p>
            <a:fld id="{54BD8212-FFBA-4721-BB1D-D5DD43A0043B}" type="slidenum">
              <a:rPr lang="en-IN" smtClean="0"/>
              <a:pPr/>
              <a:t>16</a:t>
            </a:fld>
            <a:endParaRPr lang="en-I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20</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22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24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Studio of Nandalal Bose</a:t>
            </a:r>
          </a:p>
        </p:txBody>
      </p:sp>
      <p:sp>
        <p:nvSpPr>
          <p:cNvPr id="53252" name="Slide Number Placeholder 3"/>
          <p:cNvSpPr>
            <a:spLocks noGrp="1"/>
          </p:cNvSpPr>
          <p:nvPr>
            <p:ph type="sldNum" sz="quarter" idx="5"/>
          </p:nvPr>
        </p:nvSpPr>
        <p:spPr>
          <a:noFill/>
        </p:spPr>
        <p:txBody>
          <a:bodyPr/>
          <a:lstStyle/>
          <a:p>
            <a:fld id="{326E644B-C2E7-411B-9AE9-8034B0B74650}" type="slidenum">
              <a:rPr lang="en-IN" smtClean="0"/>
              <a:pPr/>
              <a:t>29</a:t>
            </a:fld>
            <a:endParaRPr lang="en-I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30</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31</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33</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62D60F1B-04EB-4405-9FFD-94A7C958CBB7}" type="slidenum">
              <a:rPr lang="en-IN" smtClean="0"/>
              <a:pPr/>
              <a:t>34</a:t>
            </a:fld>
            <a:endParaRPr lang="en-I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E3869533-657B-4AB5-93F6-21D8BA900937}" type="slidenum">
              <a:rPr lang="en-US" smtClean="0"/>
              <a:pPr/>
              <a:t>36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On the Sacred occasion of the fifth anniversary of the passing away of </a:t>
            </a:r>
            <a:r>
              <a:rPr lang="en-US" dirty="0" err="1" smtClean="0"/>
              <a:t>Rathindranath</a:t>
            </a:r>
            <a:r>
              <a:rPr lang="en-US" dirty="0" smtClean="0"/>
              <a:t> </a:t>
            </a:r>
            <a:r>
              <a:rPr lang="en-US" dirty="0" err="1" smtClean="0"/>
              <a:t>Tagoire</a:t>
            </a:r>
            <a:r>
              <a:rPr lang="en-US" dirty="0" smtClean="0"/>
              <a:t>, Founder President of the </a:t>
            </a:r>
            <a:r>
              <a:rPr lang="en-US" dirty="0" err="1" smtClean="0"/>
              <a:t>Visva-Bharati</a:t>
            </a:r>
            <a:r>
              <a:rPr lang="en-US" dirty="0" smtClean="0"/>
              <a:t>, </a:t>
            </a:r>
            <a:r>
              <a:rPr lang="en-US" dirty="0" err="1" smtClean="0"/>
              <a:t>santiniketan</a:t>
            </a:r>
            <a:r>
              <a:rPr lang="en-US" dirty="0" smtClean="0"/>
              <a:t>, I appeal once more to his numerous admirers and friends, Who have in their possession some memento of his, either in the form of letters addressed by him to them or any of his manuscripts, or any photograph of special significance, to present these, in a spirit of </a:t>
            </a:r>
            <a:r>
              <a:rPr lang="en-US" dirty="0" err="1" smtClean="0"/>
              <a:t>magnamity</a:t>
            </a:r>
            <a:r>
              <a:rPr lang="en-US" dirty="0" smtClean="0"/>
              <a:t>, to the </a:t>
            </a:r>
            <a:r>
              <a:rPr lang="en-US" dirty="0" err="1" smtClean="0"/>
              <a:t>Rabindra-Bhavana</a:t>
            </a:r>
            <a:r>
              <a:rPr lang="en-US" dirty="0" smtClean="0"/>
              <a:t>, </a:t>
            </a:r>
            <a:r>
              <a:rPr lang="en-US" dirty="0" err="1" smtClean="0"/>
              <a:t>Santiniketan</a:t>
            </a:r>
            <a:r>
              <a:rPr lang="en-US" dirty="0" smtClean="0"/>
              <a:t>. For, in this institution, as is well known, an attempt is being made for the last three years to collect and preserve all such materials as pertains to the poet’s life and works, so that scholars intending to carry on research on any aspect of these, may have an </a:t>
            </a:r>
            <a:r>
              <a:rPr lang="en-US" dirty="0" err="1" smtClean="0"/>
              <a:t>easyaccess</a:t>
            </a:r>
            <a:r>
              <a:rPr lang="en-US" dirty="0" smtClean="0"/>
              <a:t> to them. If, however, they are not willing to part with them, they would kindly send authentic copies thereof or </a:t>
            </a:r>
            <a:r>
              <a:rPr lang="en-US" dirty="0" err="1" smtClean="0"/>
              <a:t>sendthe</a:t>
            </a:r>
            <a:r>
              <a:rPr lang="en-US" dirty="0" smtClean="0"/>
              <a:t> originals to be copied out at the </a:t>
            </a:r>
            <a:r>
              <a:rPr lang="en-US" dirty="0" err="1" smtClean="0"/>
              <a:t>Bhavana</a:t>
            </a:r>
            <a:r>
              <a:rPr lang="en-US" dirty="0" smtClean="0"/>
              <a:t>, and ultimately returned to them. I sincerely hope that they would respond generously to my present appeal.”</a:t>
            </a:r>
          </a:p>
        </p:txBody>
      </p:sp>
      <p:sp>
        <p:nvSpPr>
          <p:cNvPr id="48132" name="Slide Number Placeholder 3"/>
          <p:cNvSpPr>
            <a:spLocks noGrp="1"/>
          </p:cNvSpPr>
          <p:nvPr>
            <p:ph type="sldNum" sz="quarter" idx="5"/>
          </p:nvPr>
        </p:nvSpPr>
        <p:spPr>
          <a:noFill/>
        </p:spPr>
        <p:txBody>
          <a:bodyPr/>
          <a:lstStyle/>
          <a:p>
            <a:fld id="{FB599CCA-E738-4CF3-B841-59C33307985A}" type="slidenum">
              <a:rPr lang="en-IN" smtClean="0"/>
              <a:pPr/>
              <a:t>2</a:t>
            </a:fld>
            <a:endParaRPr lang="en-I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 Selfishness</a:t>
            </a:r>
          </a:p>
        </p:txBody>
      </p:sp>
      <p:sp>
        <p:nvSpPr>
          <p:cNvPr id="61444" name="Slide Number Placeholder 3"/>
          <p:cNvSpPr>
            <a:spLocks noGrp="1"/>
          </p:cNvSpPr>
          <p:nvPr>
            <p:ph type="sldNum" sz="quarter" idx="5"/>
          </p:nvPr>
        </p:nvSpPr>
        <p:spPr>
          <a:noFill/>
        </p:spPr>
        <p:txBody>
          <a:bodyPr/>
          <a:lstStyle/>
          <a:p>
            <a:fld id="{2E6B53A8-F570-4E3D-8EC6-3FBF84C9DA5C}" type="slidenum">
              <a:rPr lang="en-US" smtClean="0"/>
              <a:pPr/>
              <a:t>37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z="2800" dirty="0" err="1" smtClean="0"/>
              <a:t>Santiniketan</a:t>
            </a:r>
            <a:r>
              <a:rPr lang="en-US" sz="2800" dirty="0" smtClean="0"/>
              <a:t> and </a:t>
            </a:r>
            <a:r>
              <a:rPr lang="en-US" sz="2800" dirty="0" err="1" smtClean="0"/>
              <a:t>Visva-Bharati</a:t>
            </a:r>
            <a:endParaRPr lang="en-US" sz="2800" dirty="0" smtClean="0"/>
          </a:p>
        </p:txBody>
      </p:sp>
      <p:sp>
        <p:nvSpPr>
          <p:cNvPr id="62468" name="Slide Number Placeholder 3"/>
          <p:cNvSpPr>
            <a:spLocks noGrp="1"/>
          </p:cNvSpPr>
          <p:nvPr>
            <p:ph type="sldNum" sz="quarter" idx="5"/>
          </p:nvPr>
        </p:nvSpPr>
        <p:spPr>
          <a:noFill/>
        </p:spPr>
        <p:txBody>
          <a:bodyPr/>
          <a:lstStyle/>
          <a:p>
            <a:fld id="{958D39D4-9F6B-4104-B4D9-5FE3D9D0FE68}" type="slidenum">
              <a:rPr lang="en-IN" smtClean="0"/>
              <a:pPr/>
              <a:t>38</a:t>
            </a:fld>
            <a:endParaRPr lang="en-I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B22417-456E-4585-B553-D99A36890EF3}" type="slidenum">
              <a:rPr lang="en-US" smtClean="0"/>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B22417-456E-4585-B553-D99A36890EF3}"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41</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 Video cassette, Audio Cassette, Records, Microfilm, Micro fitches etc</a:t>
            </a:r>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42</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43</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Exhibition/</a:t>
            </a:r>
            <a:r>
              <a:rPr lang="en-US" dirty="0" err="1" smtClean="0"/>
              <a:t>Vertual</a:t>
            </a:r>
            <a:r>
              <a:rPr lang="en-US" dirty="0" smtClean="0"/>
              <a:t> Gallery</a:t>
            </a:r>
            <a:endParaRPr lang="en-US" dirty="0"/>
          </a:p>
        </p:txBody>
      </p:sp>
      <p:sp>
        <p:nvSpPr>
          <p:cNvPr id="4" name="Slide Number Placeholder 3"/>
          <p:cNvSpPr>
            <a:spLocks noGrp="1"/>
          </p:cNvSpPr>
          <p:nvPr>
            <p:ph type="sldNum" sz="quarter" idx="10"/>
          </p:nvPr>
        </p:nvSpPr>
        <p:spPr/>
        <p:txBody>
          <a:bodyPr/>
          <a:lstStyle/>
          <a:p>
            <a:fld id="{5FB22417-456E-4585-B553-D99A36890EF3}"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45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Begining</a:t>
            </a:r>
          </a:p>
        </p:txBody>
      </p:sp>
      <p:sp>
        <p:nvSpPr>
          <p:cNvPr id="49156" name="Slide Number Placeholder 3"/>
          <p:cNvSpPr>
            <a:spLocks noGrp="1"/>
          </p:cNvSpPr>
          <p:nvPr>
            <p:ph type="sldNum" sz="quarter" idx="5"/>
          </p:nvPr>
        </p:nvSpPr>
        <p:spPr>
          <a:noFill/>
        </p:spPr>
        <p:txBody>
          <a:bodyPr/>
          <a:lstStyle/>
          <a:p>
            <a:fld id="{F2A88C1D-46EA-4076-9A7A-389F4B95D432}" type="slidenum">
              <a:rPr lang="en-IN" smtClean="0"/>
              <a:pPr/>
              <a:t>3</a:t>
            </a:fld>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History of Development</a:t>
            </a:r>
          </a:p>
        </p:txBody>
      </p:sp>
      <p:sp>
        <p:nvSpPr>
          <p:cNvPr id="50180" name="Slide Number Placeholder 3"/>
          <p:cNvSpPr>
            <a:spLocks noGrp="1"/>
          </p:cNvSpPr>
          <p:nvPr>
            <p:ph type="sldNum" sz="quarter" idx="5"/>
          </p:nvPr>
        </p:nvSpPr>
        <p:spPr>
          <a:noFill/>
        </p:spPr>
        <p:txBody>
          <a:bodyPr/>
          <a:lstStyle/>
          <a:p>
            <a:fld id="{E23EFECF-2B6A-47C5-B861-5310D402C22E}" type="slidenum">
              <a:rPr lang="en-IN" smtClean="0"/>
              <a:pPr/>
              <a:t>4</a:t>
            </a:fld>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DB4C129F-0C4F-404D-B48F-15A8A33B1C85}" type="slidenum">
              <a:rPr lang="en-IN" smtClean="0"/>
              <a:pPr/>
              <a:t>7</a:t>
            </a:fld>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A5B05561-D4EA-49E4-94A2-15BE3B113401}"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E588350-F693-4EC7-9019-37859C8392ED}" type="slidenum">
              <a:rPr lang="en-IN" smtClean="0"/>
              <a:pPr>
                <a:defRPr/>
              </a:pPr>
              <a:t>11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52228" name="Slide Number Placeholder 3"/>
          <p:cNvSpPr>
            <a:spLocks noGrp="1"/>
          </p:cNvSpPr>
          <p:nvPr>
            <p:ph type="sldNum" sz="quarter" idx="5"/>
          </p:nvPr>
        </p:nvSpPr>
        <p:spPr>
          <a:noFill/>
        </p:spPr>
        <p:txBody>
          <a:bodyPr/>
          <a:lstStyle/>
          <a:p>
            <a:fld id="{604DF323-E1AE-422D-BB8C-32C1EC69EF48}" type="slidenum">
              <a:rPr lang="en-IN" smtClean="0"/>
              <a:pPr/>
              <a:t>13</a:t>
            </a:fld>
            <a:endParaRPr lang="en-I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2F9BC43-AF5E-4E03-ABB0-862E38E9CFB1}" type="slidenum">
              <a:rPr lang="en-IN" smtClean="0"/>
              <a:pPr/>
              <a:t>14</a:t>
            </a:fld>
            <a:endParaRPr lang="en-IN"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Gandhiji and Finix School Student seperately at Santiniketan</a:t>
            </a:r>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IN"/>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IN"/>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0F9D26A-2D2A-450F-A764-0DCAE2CC1FB5}" type="slidenum">
              <a:rPr lang="en-IN"/>
              <a:pPr>
                <a:defRPr/>
              </a:pPr>
              <a:t>‹#›</a:t>
            </a:fld>
            <a:endParaRPr lang="en-IN"/>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3652111D-2210-4620-A7DF-4A768FF91A3A}" type="slidenum">
              <a:rPr lang="en-IN"/>
              <a:pPr>
                <a:defRPr/>
              </a:pPr>
              <a:t>‹#›</a:t>
            </a:fld>
            <a:endParaRPr lang="en-IN"/>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0C06366B-8CE1-43A7-B866-0279ABB8834F}" type="slidenum">
              <a:rPr lang="en-IN"/>
              <a:pPr>
                <a:defRPr/>
              </a:pPr>
              <a:t>‹#›</a:t>
            </a:fld>
            <a:endParaRPr lang="en-IN"/>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D4421437-70FC-4737-8964-0E0682710A96}" type="slidenum">
              <a:rPr lang="en-IN"/>
              <a:pPr>
                <a:defRPr/>
              </a:pPr>
              <a:t>‹#›</a:t>
            </a:fld>
            <a:endParaRPr lang="en-IN"/>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IN"/>
          </a:p>
        </p:txBody>
      </p:sp>
      <p:sp>
        <p:nvSpPr>
          <p:cNvPr id="7" name="Footer Placeholder 4"/>
          <p:cNvSpPr>
            <a:spLocks noGrp="1"/>
          </p:cNvSpPr>
          <p:nvPr>
            <p:ph type="ftr" sz="quarter" idx="11"/>
          </p:nvPr>
        </p:nvSpPr>
        <p:spPr/>
        <p:txBody>
          <a:bodyPr/>
          <a:lstStyle>
            <a:lvl1pPr>
              <a:defRPr/>
            </a:lvl1pPr>
            <a:extLst/>
          </a:lstStyle>
          <a:p>
            <a:pPr>
              <a:defRPr/>
            </a:pPr>
            <a:endParaRPr lang="en-IN"/>
          </a:p>
        </p:txBody>
      </p:sp>
      <p:sp>
        <p:nvSpPr>
          <p:cNvPr id="8" name="Slide Number Placeholder 5"/>
          <p:cNvSpPr>
            <a:spLocks noGrp="1"/>
          </p:cNvSpPr>
          <p:nvPr>
            <p:ph type="sldNum" sz="quarter" idx="12"/>
          </p:nvPr>
        </p:nvSpPr>
        <p:spPr/>
        <p:txBody>
          <a:bodyPr/>
          <a:lstStyle>
            <a:lvl1pPr>
              <a:defRPr/>
            </a:lvl1pPr>
            <a:extLst/>
          </a:lstStyle>
          <a:p>
            <a:pPr>
              <a:defRPr/>
            </a:pPr>
            <a:fld id="{D1344849-D8D9-4778-A0E0-953D3F5A000F}" type="slidenum">
              <a:rPr lang="en-IN"/>
              <a:pPr>
                <a:defRPr/>
              </a:pPr>
              <a:t>‹#›</a:t>
            </a:fld>
            <a:endParaRPr lang="en-IN"/>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IN"/>
          </a:p>
        </p:txBody>
      </p:sp>
      <p:sp>
        <p:nvSpPr>
          <p:cNvPr id="6" name="Footer Placeholder 21"/>
          <p:cNvSpPr>
            <a:spLocks noGrp="1"/>
          </p:cNvSpPr>
          <p:nvPr>
            <p:ph type="ftr" sz="quarter" idx="11"/>
          </p:nvPr>
        </p:nvSpPr>
        <p:spPr/>
        <p:txBody>
          <a:bodyPr/>
          <a:lstStyle>
            <a:lvl1pPr>
              <a:defRPr/>
            </a:lvl1pPr>
          </a:lstStyle>
          <a:p>
            <a:pPr>
              <a:defRPr/>
            </a:pPr>
            <a:endParaRPr lang="en-IN"/>
          </a:p>
        </p:txBody>
      </p:sp>
      <p:sp>
        <p:nvSpPr>
          <p:cNvPr id="7" name="Slide Number Placeholder 17"/>
          <p:cNvSpPr>
            <a:spLocks noGrp="1"/>
          </p:cNvSpPr>
          <p:nvPr>
            <p:ph type="sldNum" sz="quarter" idx="12"/>
          </p:nvPr>
        </p:nvSpPr>
        <p:spPr/>
        <p:txBody>
          <a:bodyPr/>
          <a:lstStyle>
            <a:lvl1pPr>
              <a:defRPr/>
            </a:lvl1pPr>
          </a:lstStyle>
          <a:p>
            <a:pPr>
              <a:defRPr/>
            </a:pPr>
            <a:fld id="{64009712-5523-48AE-8624-A7644EBD23DA}" type="slidenum">
              <a:rPr lang="en-IN"/>
              <a:pPr>
                <a:defRPr/>
              </a:pPr>
              <a:t>‹#›</a:t>
            </a:fld>
            <a:endParaRPr lang="en-IN"/>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IN"/>
          </a:p>
        </p:txBody>
      </p:sp>
      <p:sp>
        <p:nvSpPr>
          <p:cNvPr id="8" name="Footer Placeholder 7"/>
          <p:cNvSpPr>
            <a:spLocks noGrp="1"/>
          </p:cNvSpPr>
          <p:nvPr>
            <p:ph type="ftr" sz="quarter" idx="11"/>
          </p:nvPr>
        </p:nvSpPr>
        <p:spPr/>
        <p:txBody>
          <a:bodyPr/>
          <a:lstStyle>
            <a:lvl1pPr>
              <a:defRPr/>
            </a:lvl1pPr>
            <a:extLst/>
          </a:lstStyle>
          <a:p>
            <a:pPr>
              <a:defRPr/>
            </a:pPr>
            <a:endParaRPr lang="en-IN"/>
          </a:p>
        </p:txBody>
      </p:sp>
      <p:sp>
        <p:nvSpPr>
          <p:cNvPr id="9" name="Slide Number Placeholder 8"/>
          <p:cNvSpPr>
            <a:spLocks noGrp="1"/>
          </p:cNvSpPr>
          <p:nvPr>
            <p:ph type="sldNum" sz="quarter" idx="12"/>
          </p:nvPr>
        </p:nvSpPr>
        <p:spPr/>
        <p:txBody>
          <a:bodyPr/>
          <a:lstStyle>
            <a:lvl1pPr>
              <a:defRPr/>
            </a:lvl1pPr>
            <a:extLst/>
          </a:lstStyle>
          <a:p>
            <a:pPr>
              <a:defRPr/>
            </a:pPr>
            <a:fld id="{391D9C5B-6E9B-4F77-BB4E-DC4806B1CF73}" type="slidenum">
              <a:rPr lang="en-IN"/>
              <a:pPr>
                <a:defRPr/>
              </a:pPr>
              <a:t>‹#›</a:t>
            </a:fld>
            <a:endParaRPr lang="en-IN"/>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IN"/>
          </a:p>
        </p:txBody>
      </p:sp>
      <p:sp>
        <p:nvSpPr>
          <p:cNvPr id="4" name="Footer Placeholder 21"/>
          <p:cNvSpPr>
            <a:spLocks noGrp="1"/>
          </p:cNvSpPr>
          <p:nvPr>
            <p:ph type="ftr" sz="quarter" idx="11"/>
          </p:nvPr>
        </p:nvSpPr>
        <p:spPr/>
        <p:txBody>
          <a:bodyPr/>
          <a:lstStyle>
            <a:lvl1pPr>
              <a:defRPr/>
            </a:lvl1pPr>
          </a:lstStyle>
          <a:p>
            <a:pPr>
              <a:defRPr/>
            </a:pPr>
            <a:endParaRPr lang="en-IN"/>
          </a:p>
        </p:txBody>
      </p:sp>
      <p:sp>
        <p:nvSpPr>
          <p:cNvPr id="5" name="Slide Number Placeholder 17"/>
          <p:cNvSpPr>
            <a:spLocks noGrp="1"/>
          </p:cNvSpPr>
          <p:nvPr>
            <p:ph type="sldNum" sz="quarter" idx="12"/>
          </p:nvPr>
        </p:nvSpPr>
        <p:spPr/>
        <p:txBody>
          <a:bodyPr/>
          <a:lstStyle>
            <a:lvl1pPr>
              <a:defRPr/>
            </a:lvl1pPr>
          </a:lstStyle>
          <a:p>
            <a:pPr>
              <a:defRPr/>
            </a:pPr>
            <a:fld id="{E3A20863-6C02-48E7-831E-0687474BB231}" type="slidenum">
              <a:rPr lang="en-IN"/>
              <a:pPr>
                <a:defRPr/>
              </a:pPr>
              <a:t>‹#›</a:t>
            </a:fld>
            <a:endParaRPr lang="en-IN"/>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IN"/>
          </a:p>
        </p:txBody>
      </p:sp>
      <p:sp>
        <p:nvSpPr>
          <p:cNvPr id="3" name="Footer Placeholder 21"/>
          <p:cNvSpPr>
            <a:spLocks noGrp="1"/>
          </p:cNvSpPr>
          <p:nvPr>
            <p:ph type="ftr" sz="quarter" idx="11"/>
          </p:nvPr>
        </p:nvSpPr>
        <p:spPr/>
        <p:txBody>
          <a:bodyPr/>
          <a:lstStyle>
            <a:lvl1pPr>
              <a:defRPr/>
            </a:lvl1pPr>
          </a:lstStyle>
          <a:p>
            <a:pPr>
              <a:defRPr/>
            </a:pPr>
            <a:endParaRPr lang="en-IN"/>
          </a:p>
        </p:txBody>
      </p:sp>
      <p:sp>
        <p:nvSpPr>
          <p:cNvPr id="4" name="Slide Number Placeholder 17"/>
          <p:cNvSpPr>
            <a:spLocks noGrp="1"/>
          </p:cNvSpPr>
          <p:nvPr>
            <p:ph type="sldNum" sz="quarter" idx="12"/>
          </p:nvPr>
        </p:nvSpPr>
        <p:spPr/>
        <p:txBody>
          <a:bodyPr/>
          <a:lstStyle>
            <a:lvl1pPr>
              <a:defRPr/>
            </a:lvl1pPr>
          </a:lstStyle>
          <a:p>
            <a:pPr>
              <a:defRPr/>
            </a:pPr>
            <a:fld id="{DE9C4DC0-B8E5-4D61-B1F6-4A6359ADBCF3}" type="slidenum">
              <a:rPr lang="en-IN"/>
              <a:pPr>
                <a:defRPr/>
              </a:pPr>
              <a:t>‹#›</a:t>
            </a:fld>
            <a:endParaRPr lang="en-IN"/>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IN"/>
          </a:p>
        </p:txBody>
      </p:sp>
      <p:sp>
        <p:nvSpPr>
          <p:cNvPr id="6" name="Footer Placeholder 5"/>
          <p:cNvSpPr>
            <a:spLocks noGrp="1"/>
          </p:cNvSpPr>
          <p:nvPr>
            <p:ph type="ftr" sz="quarter" idx="11"/>
          </p:nvPr>
        </p:nvSpPr>
        <p:spPr/>
        <p:txBody>
          <a:bodyPr/>
          <a:lstStyle>
            <a:lvl1pPr>
              <a:defRPr/>
            </a:lvl1pPr>
            <a:extLst/>
          </a:lstStyle>
          <a:p>
            <a:pPr>
              <a:defRPr/>
            </a:pPr>
            <a:endParaRPr lang="en-IN"/>
          </a:p>
        </p:txBody>
      </p:sp>
      <p:sp>
        <p:nvSpPr>
          <p:cNvPr id="7" name="Slide Number Placeholder 6"/>
          <p:cNvSpPr>
            <a:spLocks noGrp="1"/>
          </p:cNvSpPr>
          <p:nvPr>
            <p:ph type="sldNum" sz="quarter" idx="12"/>
          </p:nvPr>
        </p:nvSpPr>
        <p:spPr/>
        <p:txBody>
          <a:bodyPr/>
          <a:lstStyle>
            <a:lvl1pPr>
              <a:defRPr/>
            </a:lvl1pPr>
            <a:extLst/>
          </a:lstStyle>
          <a:p>
            <a:pPr>
              <a:defRPr/>
            </a:pPr>
            <a:fld id="{54973005-6E33-49E2-BA6F-A7B3B779DB43}" type="slidenum">
              <a:rPr lang="en-IN"/>
              <a:pPr>
                <a:defRPr/>
              </a:pPr>
              <a:t>‹#›</a:t>
            </a:fld>
            <a:endParaRPr lang="en-IN"/>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IN"/>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IN"/>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A316F9F-128E-4E87-902A-9ADD5C41AEB0}" type="slidenum">
              <a:rPr lang="en-IN"/>
              <a:pPr>
                <a:defRPr/>
              </a:pPr>
              <a:t>‹#›</a:t>
            </a:fld>
            <a:endParaRPr lang="en-IN"/>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IN"/>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IN"/>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9011BF3-8489-4327-8BFC-9F8A2719DE02}"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4073" r:id="rId1"/>
    <p:sldLayoutId id="2147484067" r:id="rId2"/>
    <p:sldLayoutId id="2147484074" r:id="rId3"/>
    <p:sldLayoutId id="2147484068" r:id="rId4"/>
    <p:sldLayoutId id="2147484075" r:id="rId5"/>
    <p:sldLayoutId id="2147484069" r:id="rId6"/>
    <p:sldLayoutId id="2147484070" r:id="rId7"/>
    <p:sldLayoutId id="2147484076" r:id="rId8"/>
    <p:sldLayoutId id="2147484077" r:id="rId9"/>
    <p:sldLayoutId id="2147484071" r:id="rId10"/>
    <p:sldLayoutId id="2147484072" r:id="rId11"/>
  </p:sldLayoutIdLst>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1000">
                                          <p:stCondLst>
                                            <p:cond delay="0"/>
                                          </p:stCondLst>
                                        </p:cTn>
                                        <p:tgtEl>
                                          <p:spTgt spid="3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stCondLst>
                                            <p:cond delay="0"/>
                                          </p:stCondLst>
                                        </p:cTn>
                                        <p:tgtEl>
                                          <p:spTgt spid="30">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stCondLst>
                                            <p:cond delay="0"/>
                                          </p:stCondLst>
                                        </p:cTn>
                                        <p:tgtEl>
                                          <p:spTgt spid="3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xEl>
                                              <p:pRg st="3" end="3"/>
                                            </p:txEl>
                                          </p:spTgt>
                                        </p:tgtEl>
                                        <p:attrNameLst>
                                          <p:attrName>style.visibility</p:attrName>
                                        </p:attrNameLst>
                                      </p:cBhvr>
                                      <p:to>
                                        <p:strVal val="visible"/>
                                      </p:to>
                                    </p:set>
                                    <p:animEffect transition="in" filter="fade">
                                      <p:cBhvr>
                                        <p:cTn id="20" dur="1000">
                                          <p:stCondLst>
                                            <p:cond delay="0"/>
                                          </p:stCondLst>
                                        </p:cTn>
                                        <p:tgtEl>
                                          <p:spTgt spid="3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Effect transition="in" filter="fade">
                                      <p:cBhvr>
                                        <p:cTn id="23" dur="1000">
                                          <p:stCondLst>
                                            <p:cond delay="0"/>
                                          </p:stCondLst>
                                        </p:cTn>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Pradip\Downloads\videoplayback%20(online-video-cutter.com).mp4" TargetMode="External"/><Relationship Id="rId1" Type="http://schemas.openxmlformats.org/officeDocument/2006/relationships/video" Target="file:///C:\Users\Pradip\Desktop\Y2Mate.is%20-%20(Full%20HD%20)Bolpur%20Shantiniketan%20bosonto%20utsav%20provatferi-jphh3-lsYQ4-480p-1645609975145.mp4" TargetMode="Externa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C:\Users\Pradip\Downloads\Y2Mate.is%20-%20Baitalik%20at%20Shantiniketan%20,%20Before%20Covid-ExSEseIs6cI-360p-1645612062498%20(online-video-cutter.com).mp4" TargetMode="Externa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C:\Users\Pradip\Downloads\Y2Mate.is%20-%20DD%20Santiniketan_%20Santiniketan-e%20Brikhhoropon%20O%20Holokorshan%201426--r5vFqipmNc-360p-1645614116496(1)%20(online-video-cutter.com)(1).mp4" TargetMode="Externa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C:\Users\Pradip\Downloads\Y2Mate.is%20-%20Halakarshan%20Utsav%202019%20-%20&#2489;&#2482;&#2453;&#2480;&#2509;&#2487;&#2467;%20&#2441;&#2510;&#2488;&#2476;%20&#2535;&#2538;&#2536;&#2540;-LlUiYcs689Q-720p-1645614686702%20(online-video-cutter.com)(1).mp4" TargetMode="Externa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3.jpe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Pradip\Downloads\Y2Mate.is%20-%20176th%20Pous%20Utsav%2014%2026-pvgeqXy31ic-240p-1645613457966%20(online-video-cutter.com)(1).mp4" TargetMode="External"/><Relationship Id="rId1" Type="http://schemas.openxmlformats.org/officeDocument/2006/relationships/video" Target="file:///C:\Users\Pradip\Downloads\Y2Mate.is%20-%20Poush%20Mela%202019,%20Santiniketan-gTQvpYxqv1A-480p-1645612750144(1)%20(online-video-cutter.com).mp4" TargetMode="External"/><Relationship Id="rId5" Type="http://schemas.openxmlformats.org/officeDocument/2006/relationships/image" Target="../media/image46.png"/><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C:\Users\Pradip\Downloads\Y2Mate.is%20-%20Santiniketane%20Christo%20Utsav%202021-1s4boGxK_ys-240p-1645611730398%20(online-video-cutter.com)(1).mp4" TargetMode="Externa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81.jpeg"/><Relationship Id="rId7" Type="http://schemas.openxmlformats.org/officeDocument/2006/relationships/hyperlink" Target="http://www.thehindubusinessline.com/multimedia/dynamic/00945/LF09TAGORE4_945913e.jpg" TargetMode="External"/><Relationship Id="rId12"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2.jpeg"/><Relationship Id="rId11" Type="http://schemas.openxmlformats.org/officeDocument/2006/relationships/hyperlink" Target="http://upload.wikimedia.org/wikipedia/commons/1/11/Valmiki_Pratibha_Indira_Devi_&amp;_Rabindranath_Tagore.jpg" TargetMode="External"/><Relationship Id="rId5" Type="http://schemas.openxmlformats.org/officeDocument/2006/relationships/hyperlink" Target="http://3.bp.blogspot.com/_3TVeHMd_ZsE/St7Rbxi3cNI/AAAAAAAABjk/MVBZlofbarw/s320/Valmiki+Pratibha+-+Tagore's+Musical+Drama.jpg" TargetMode="External"/><Relationship Id="rId10" Type="http://schemas.openxmlformats.org/officeDocument/2006/relationships/image" Target="../media/image84.jpeg"/><Relationship Id="rId4" Type="http://schemas.openxmlformats.org/officeDocument/2006/relationships/hyperlink" Target="http://ecx.images-amazon.com/images/I/519mT5dQwRL._SL500_AA280_.jpg" TargetMode="External"/><Relationship Id="rId9" Type="http://schemas.openxmlformats.org/officeDocument/2006/relationships/hyperlink" Target="http://3.bp.blogspot.com/-bEtRTWHxYSk/VFfeI_qur0I/AAAAAAAAixE/hrZc1ClG6SU/s0/Rabindranath+Tagore+with+Group+of+Girls+in+Drama+Costume++b.jp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in/url?url=http://www.thetappingsolution.com/blog/the-long-term-effects-of-stress-a-10-year-study-reveals-the-dangers/&amp;rct=j&amp;frm=1&amp;q=&amp;esrc=s&amp;sa=U&amp;ved=0ahUKEwi1isvS-L_LAhVDBo4KHdagCnQQwW4IHzAE&amp;sig2=vJpLr-qzS_6zw8ZE_eN77A&amp;usg=AFQjCNEutBWl7qeiX3N9KAS9TGrnLZDVdA"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hyperlink" Target="http://www.google.co.in/url?url=http://allergymedicaluk.com/conditions/immune-problems/stress-anxiety-depression-mental-illness/&amp;rct=j&amp;frm=1&amp;q=&amp;esrc=s&amp;sa=U&amp;ved=0ahUKEwi1isvS-L_LAhVDBo4KHdagCnQQwW4IOTAR&amp;sig2=sdh_ZxZQ59jCR34Z4RXqkQ&amp;usg=AFQjCNG1tF71GIRami1PTFYpahkxF_OvNw" TargetMode="External"/><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hyperlink" Target="http://a.abcnews.com/images/Technology/GTY_fighting_couple_153360657_jt_131116_16x9_992.jpg" TargetMode="External"/><Relationship Id="rId7" Type="http://schemas.openxmlformats.org/officeDocument/2006/relationships/hyperlink" Target="http://2.bp.blogspot.com/-L6t1IokZXDo/TdFfLhhh4AI/AAAAAAAAAIg/5xlWEY1d4X0/s1600/blog.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hyperlink" Target="http://www.blogcdn.com/www.parentdish.co.uk/media/2012/03/fighting-women.jpg" TargetMode="External"/><Relationship Id="rId10" Type="http://schemas.openxmlformats.org/officeDocument/2006/relationships/image" Target="../media/image91.jpeg"/><Relationship Id="rId4" Type="http://schemas.openxmlformats.org/officeDocument/2006/relationships/image" Target="../media/image88.jpeg"/><Relationship Id="rId9" Type="http://schemas.openxmlformats.org/officeDocument/2006/relationships/hyperlink" Target="http://www.vendoralley.com/wp-content/uploads/2010/11/ad_fight.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hyperlink" Target="https://www.google.co.in/url?url=https://www.emaze.com/@AOFWLIFF/Stress:-and-how-to-conquer-it-&amp;rct=j&amp;frm=1&amp;q=&amp;esrc=s&amp;sa=U&amp;ved=0ahUKEwi1isvS-L_LAhVDBo4KHdagCnQQwW4IPTAT&amp;sig2=5DJWCg8Fk_NH8TK6SOt5Jw&amp;usg=AFQjCNEtEblfyGrXHwZKtPT59N93QaJTsw"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png"/><Relationship Id="rId4" Type="http://schemas.openxmlformats.org/officeDocument/2006/relationships/image" Target="../media/image9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ideo" Target="file:///C:\Users\Pradip\Downloads\Y2Mate.is%20-%20Amader%20Santiniketan-dDyKpM3vXuE-480p-1645615440796.mp4" TargetMode="Externa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915399" cy="2185214"/>
          </a:xfrm>
          <a:prstGeom prst="rect">
            <a:avLst/>
          </a:prstGeom>
        </p:spPr>
        <p:txBody>
          <a:bodyPr wrap="square">
            <a:spAutoFit/>
          </a:bodyPr>
          <a:lstStyle/>
          <a:p>
            <a:pPr algn="ctr"/>
            <a:r>
              <a:rPr lang="en-US" sz="4000" dirty="0" smtClean="0">
                <a:latin typeface="Times New Roman" pitchFamily="18" charset="0"/>
                <a:cs typeface="Times New Roman" pitchFamily="18" charset="0"/>
              </a:rPr>
              <a:t>Introduction to Museums: An Overview</a:t>
            </a:r>
          </a:p>
          <a:p>
            <a:pPr algn="ctr"/>
            <a:r>
              <a:rPr lang="en-US" sz="2400" dirty="0" smtClean="0">
                <a:latin typeface="Times New Roman" pitchFamily="18" charset="0"/>
                <a:cs typeface="Times New Roman" pitchFamily="18" charset="0"/>
              </a:rPr>
              <a:t>Dr.</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Saswati</a:t>
            </a:r>
            <a:r>
              <a:rPr lang="en-US" sz="2400" baseline="0" dirty="0" smtClean="0">
                <a:latin typeface="Times New Roman" pitchFamily="18" charset="0"/>
                <a:cs typeface="Times New Roman" pitchFamily="18" charset="0"/>
              </a:rPr>
              <a:t> Pal </a:t>
            </a:r>
            <a:r>
              <a:rPr lang="en-US" sz="2400" baseline="0" dirty="0" err="1" smtClean="0">
                <a:latin typeface="Times New Roman" pitchFamily="18" charset="0"/>
                <a:cs typeface="Times New Roman" pitchFamily="18" charset="0"/>
              </a:rPr>
              <a:t>Choudhuri</a:t>
            </a:r>
            <a:endParaRPr lang="en-US" sz="2400" baseline="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Asst. Professor</a:t>
            </a:r>
          </a:p>
          <a:p>
            <a:pPr algn="ctr"/>
            <a:r>
              <a:rPr lang="en-US" sz="2400" dirty="0" smtClean="0">
                <a:latin typeface="Times New Roman" pitchFamily="18" charset="0"/>
                <a:cs typeface="Times New Roman" pitchFamily="18" charset="0"/>
              </a:rPr>
              <a:t>Tagore Institute of art and Education</a:t>
            </a:r>
          </a:p>
          <a:p>
            <a:pPr algn="ctr"/>
            <a:r>
              <a:rPr lang="en-US" sz="2400" dirty="0" err="1" smtClean="0">
                <a:latin typeface="Times New Roman" pitchFamily="18" charset="0"/>
                <a:cs typeface="Times New Roman" pitchFamily="18" charset="0"/>
              </a:rPr>
              <a:t>Barwan</a:t>
            </a:r>
            <a:r>
              <a:rPr lang="en-US" sz="2400" dirty="0" smtClean="0">
                <a:latin typeface="Times New Roman" pitchFamily="18" charset="0"/>
                <a:cs typeface="Times New Roman" pitchFamily="18" charset="0"/>
              </a:rPr>
              <a:t> University  </a:t>
            </a:r>
          </a:p>
        </p:txBody>
      </p:sp>
      <p:pic>
        <p:nvPicPr>
          <p:cNvPr id="6" name="Picture 5" descr="Where the Mind_R"/>
          <p:cNvPicPr>
            <a:picLocks noChangeAspect="1" noChangeArrowheads="1"/>
          </p:cNvPicPr>
          <p:nvPr/>
        </p:nvPicPr>
        <p:blipFill>
          <a:blip r:embed="rId3"/>
          <a:srcRect l="6895" t="16495" r="6931" b="24742"/>
          <a:stretch>
            <a:fillRect/>
          </a:stretch>
        </p:blipFill>
        <p:spPr bwMode="auto">
          <a:xfrm>
            <a:off x="3143240" y="1928802"/>
            <a:ext cx="2970213" cy="3386138"/>
          </a:xfrm>
          <a:prstGeom prst="rect">
            <a:avLst/>
          </a:prstGeom>
          <a:noFill/>
          <a:ln w="9525">
            <a:noFill/>
            <a:miter lim="800000"/>
            <a:headEnd/>
            <a:tailEnd/>
          </a:ln>
        </p:spPr>
      </p:pic>
      <p:pic>
        <p:nvPicPr>
          <p:cNvPr id="7" name="Picture 2" descr="Poush Mela – Shantiniketan, West Bengal – Souradeep Roy"/>
          <p:cNvPicPr>
            <a:picLocks noChangeAspect="1" noChangeArrowheads="1"/>
          </p:cNvPicPr>
          <p:nvPr/>
        </p:nvPicPr>
        <p:blipFill>
          <a:blip r:embed="rId4"/>
          <a:srcRect/>
          <a:stretch>
            <a:fillRect/>
          </a:stretch>
        </p:blipFill>
        <p:spPr bwMode="auto">
          <a:xfrm>
            <a:off x="0" y="4429132"/>
            <a:ext cx="3648699" cy="2428868"/>
          </a:xfrm>
          <a:prstGeom prst="rect">
            <a:avLst/>
          </a:prstGeom>
          <a:noFill/>
          <a:ln w="9525">
            <a:noFill/>
            <a:miter lim="800000"/>
            <a:headEnd/>
            <a:tailEnd/>
          </a:ln>
        </p:spPr>
      </p:pic>
      <p:pic>
        <p:nvPicPr>
          <p:cNvPr id="8" name="Picture 4" descr="Ananda Bazar | Santiniketan"/>
          <p:cNvPicPr>
            <a:picLocks noChangeAspect="1" noChangeArrowheads="1"/>
          </p:cNvPicPr>
          <p:nvPr/>
        </p:nvPicPr>
        <p:blipFill>
          <a:blip r:embed="rId5"/>
          <a:srcRect/>
          <a:stretch>
            <a:fillRect/>
          </a:stretch>
        </p:blipFill>
        <p:spPr bwMode="auto">
          <a:xfrm>
            <a:off x="5529263" y="4308475"/>
            <a:ext cx="3614737" cy="25495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6556375"/>
          </a:xfrm>
          <a:prstGeom prst="rect">
            <a:avLst/>
          </a:prstGeom>
          <a:noFill/>
          <a:ln w="9525">
            <a:noFill/>
            <a:miter lim="800000"/>
            <a:headEnd/>
            <a:tailEnd/>
          </a:ln>
        </p:spPr>
        <p:txBody>
          <a:bodyPr tIns="0" bIns="0" anchor="ctr">
            <a:spAutoFit/>
          </a:bodyPr>
          <a:lstStyle/>
          <a:p>
            <a:pPr indent="457200" algn="ctr">
              <a:tabLst>
                <a:tab pos="1485900" algn="l"/>
              </a:tabLst>
            </a:pPr>
            <a:r>
              <a:rPr lang="en-US" sz="2400" b="1">
                <a:latin typeface="Times New Roman" pitchFamily="18" charset="0"/>
                <a:ea typeface="Calibri" pitchFamily="34" charset="0"/>
                <a:cs typeface="Times New Roman" pitchFamily="18" charset="0"/>
              </a:rPr>
              <a:t>         </a:t>
            </a:r>
            <a:r>
              <a:rPr lang="en-US" sz="2400" b="1" u="sng">
                <a:latin typeface="Times New Roman" pitchFamily="18" charset="0"/>
                <a:ea typeface="Calibri" pitchFamily="34" charset="0"/>
                <a:cs typeface="Times New Roman" pitchFamily="18" charset="0"/>
              </a:rPr>
              <a:t>Different Cultural Programmers and Festivals of  Santiniketan   </a:t>
            </a:r>
            <a:endParaRPr lang="en-US" b="1" u="sng">
              <a:latin typeface="Times New Roman" pitchFamily="18" charset="0"/>
              <a:ea typeface="Calibri" pitchFamily="34" charset="0"/>
              <a:cs typeface="Times New Roman" pitchFamily="18" charset="0"/>
            </a:endParaRPr>
          </a:p>
          <a:p>
            <a:pPr indent="457200" algn="ctr">
              <a:tabLst>
                <a:tab pos="1485900" algn="l"/>
              </a:tabLst>
            </a:pPr>
            <a:r>
              <a:rPr lang="en-US" b="1" u="sng">
                <a:latin typeface="Times New Roman" pitchFamily="18" charset="0"/>
                <a:ea typeface="Calibri" pitchFamily="34" charset="0"/>
                <a:cs typeface="Times New Roman" pitchFamily="18" charset="0"/>
              </a:rPr>
              <a:t>   </a:t>
            </a:r>
            <a:endParaRPr lang="en-US" b="1">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Maharshi Smaran     		(20 January)</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Maghotsava              		(25January)</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Sriniketan Utsava     		(6, 7 &amp; 8 February)</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Vasanta Panchami     		(On the day of Sree Panchami)</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Vasanta Utsava         		(Holi Festival)</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Varsha Sesh                		(Bengali year ending festival)</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Nava Varsha Anusthan 	(Bengali new year festival)</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Janmotsava              		(25, Baishakha, Poet</a:t>
            </a:r>
            <a:r>
              <a:rPr lang="en-US" b="1">
                <a:latin typeface="Calibri" pitchFamily="34" charset="0"/>
                <a:ea typeface="Calibri" pitchFamily="34" charset="0"/>
                <a:cs typeface="Times New Roman" pitchFamily="18" charset="0"/>
              </a:rPr>
              <a:t>’</a:t>
            </a:r>
            <a:r>
              <a:rPr lang="en-US" b="1">
                <a:latin typeface="Times New Roman" pitchFamily="18" charset="0"/>
                <a:ea typeface="Calibri" pitchFamily="34" charset="0"/>
                <a:cs typeface="Times New Roman" pitchFamily="18" charset="0"/>
              </a:rPr>
              <a:t>s birthday)</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Vriksha Ropana          		(22, Shravana, death anniversary of Tagore)</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Halakarshna                		(23 Shravana)</a:t>
            </a:r>
            <a:r>
              <a:rPr lang="en-GB" b="1">
                <a:latin typeface="Calibri" pitchFamily="34" charset="0"/>
                <a:ea typeface="Calibri" pitchFamily="34" charset="0"/>
                <a:cs typeface="Times New Roman" pitchFamily="18" charset="0"/>
              </a:rPr>
              <a:t> </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Rabindra Saptaha        	(8-14 August week long discussion on Tagore)   </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Varsamongal			(16 August) </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Sharadotsava             		(15 day-Drama Festival)</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Ananda Bazar        		(Handicrafts fair  by School Students)</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Nandan Mela	        		(1, 2 December) </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Pous Utsava              		(23 December </a:t>
            </a:r>
            <a:r>
              <a:rPr lang="en-US" b="1">
                <a:latin typeface="Calibri" pitchFamily="34" charset="0"/>
                <a:ea typeface="Calibri" pitchFamily="34" charset="0"/>
                <a:cs typeface="Times New Roman" pitchFamily="18" charset="0"/>
              </a:rPr>
              <a:t>–</a:t>
            </a:r>
            <a:r>
              <a:rPr lang="en-US" b="1">
                <a:latin typeface="Times New Roman" pitchFamily="18" charset="0"/>
                <a:ea typeface="Calibri" pitchFamily="34" charset="0"/>
                <a:cs typeface="Times New Roman" pitchFamily="18" charset="0"/>
              </a:rPr>
              <a:t> 25 December)</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Khristotsava               		(25 December)</a:t>
            </a:r>
            <a:endParaRPr lang="en-US" b="1">
              <a:latin typeface="Calibri" pitchFamily="34" charset="0"/>
              <a:ea typeface="Calibri" pitchFamily="34" charset="0"/>
              <a:cs typeface="Times New Roman" pitchFamily="18" charset="0"/>
            </a:endParaRPr>
          </a:p>
          <a:p>
            <a:pPr indent="457200" algn="just" eaLnBrk="0" hangingPunct="0">
              <a:buFontTx/>
              <a:buAutoNum type="arabicPeriod"/>
              <a:tabLst>
                <a:tab pos="1485900" algn="l"/>
              </a:tabLst>
            </a:pPr>
            <a:r>
              <a:rPr lang="en-US" b="1">
                <a:latin typeface="Times New Roman" pitchFamily="18" charset="0"/>
                <a:ea typeface="Calibri" pitchFamily="34" charset="0"/>
                <a:cs typeface="Times New Roman" pitchFamily="18" charset="0"/>
              </a:rPr>
              <a:t>Gandhi Punyaha        		(10 March)              </a:t>
            </a:r>
            <a:r>
              <a:rPr lang="en-US" b="1" u="sng">
                <a:latin typeface="Times New Roman" pitchFamily="18" charset="0"/>
                <a:ea typeface="Calibri" pitchFamily="34" charset="0"/>
                <a:cs typeface="Times New Roman" pitchFamily="18" charset="0"/>
              </a:rPr>
              <a:t> </a:t>
            </a:r>
            <a:endParaRPr lang="en-US" b="1"/>
          </a:p>
          <a:p>
            <a:pPr indent="457200" algn="just" eaLnBrk="0" hangingPunct="0">
              <a:tabLst>
                <a:tab pos="1485900" algn="l"/>
              </a:tabLst>
            </a:pPr>
            <a:r>
              <a:rPr lang="en-US" b="1">
                <a:latin typeface="Times New Roman" pitchFamily="18" charset="0"/>
                <a:cs typeface="Calibri" pitchFamily="34" charset="0"/>
              </a:rPr>
              <a:t>With those Tangible and Itangible heritage the Santiniketan became </a:t>
            </a:r>
            <a:r>
              <a:rPr lang="en-US" b="1">
                <a:latin typeface="Calibri" pitchFamily="34" charset="0"/>
                <a:cs typeface="Calibri" pitchFamily="34" charset="0"/>
              </a:rPr>
              <a:t>“………</a:t>
            </a:r>
            <a:r>
              <a:rPr lang="en-US" b="1">
                <a:latin typeface="Times New Roman" pitchFamily="18" charset="0"/>
                <a:cs typeface="Calibri" pitchFamily="34" charset="0"/>
              </a:rPr>
              <a:t>.. a place where the world makes its home in a single nest.</a:t>
            </a:r>
            <a:r>
              <a:rPr lang="en-US" b="1">
                <a:latin typeface="Calibri" pitchFamily="34" charset="0"/>
                <a:cs typeface="Calibri" pitchFamily="34" charset="0"/>
              </a:rPr>
              <a:t>”</a:t>
            </a:r>
            <a:r>
              <a:rPr lang="en-US" b="1">
                <a:latin typeface="Times New Roman" pitchFamily="18" charset="0"/>
                <a:cs typeface="Calibri" pitchFamily="34" charset="0"/>
              </a:rPr>
              <a:t> </a:t>
            </a:r>
            <a:endParaRPr lang="en-US" b="1"/>
          </a:p>
        </p:txBody>
      </p:sp>
      <p:pic>
        <p:nvPicPr>
          <p:cNvPr id="14339" name="Picture 6" descr="Ph_8967"/>
          <p:cNvPicPr>
            <a:picLocks noChangeAspect="1" noChangeArrowheads="1"/>
          </p:cNvPicPr>
          <p:nvPr/>
        </p:nvPicPr>
        <p:blipFill>
          <a:blip r:embed="rId2"/>
          <a:srcRect/>
          <a:stretch>
            <a:fillRect/>
          </a:stretch>
        </p:blipFill>
        <p:spPr bwMode="auto">
          <a:xfrm>
            <a:off x="7429500" y="428625"/>
            <a:ext cx="1714500" cy="2786063"/>
          </a:xfrm>
          <a:prstGeom prst="rect">
            <a:avLst/>
          </a:prstGeom>
          <a:noFill/>
          <a:ln w="9525">
            <a:noFill/>
            <a:miter lim="800000"/>
            <a:headEnd/>
            <a:tailEnd/>
          </a:ln>
        </p:spPr>
      </p:pic>
      <p:pic>
        <p:nvPicPr>
          <p:cNvPr id="14340" name="Picture 7" descr="Ph_7307"/>
          <p:cNvPicPr>
            <a:picLocks noChangeAspect="1" noChangeArrowheads="1"/>
          </p:cNvPicPr>
          <p:nvPr/>
        </p:nvPicPr>
        <p:blipFill>
          <a:blip r:embed="rId3"/>
          <a:srcRect/>
          <a:stretch>
            <a:fillRect/>
          </a:stretch>
        </p:blipFill>
        <p:spPr bwMode="auto">
          <a:xfrm>
            <a:off x="7500938" y="3571875"/>
            <a:ext cx="1643062" cy="245586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42938" y="428625"/>
            <a:ext cx="6215062" cy="1077913"/>
          </a:xfrm>
          <a:prstGeom prst="rect">
            <a:avLst/>
          </a:prstGeom>
          <a:noFill/>
          <a:ln w="9525">
            <a:noFill/>
            <a:miter lim="800000"/>
            <a:headEnd/>
            <a:tailEnd/>
          </a:ln>
        </p:spPr>
        <p:txBody>
          <a:bodyPr>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Maharshi Smaran     		</a:t>
            </a:r>
          </a:p>
          <a:p>
            <a:pPr indent="457200" algn="just" eaLnBrk="0" hangingPunct="0">
              <a:tabLst>
                <a:tab pos="1485900" algn="l"/>
              </a:tabLst>
            </a:pPr>
            <a:r>
              <a:rPr lang="en-US" sz="3200" b="1">
                <a:latin typeface="Times New Roman" pitchFamily="18" charset="0"/>
                <a:ea typeface="Calibri" pitchFamily="34" charset="0"/>
                <a:cs typeface="Times New Roman" pitchFamily="18" charset="0"/>
              </a:rPr>
              <a:t>(20 January)</a:t>
            </a:r>
            <a:endParaRPr lang="en-US" sz="3200" b="1">
              <a:latin typeface="Calibri" pitchFamily="34" charset="0"/>
              <a:ea typeface="Calibri" pitchFamily="34" charset="0"/>
              <a:cs typeface="Times New Roman" pitchFamily="18" charset="0"/>
            </a:endParaRPr>
          </a:p>
        </p:txBody>
      </p:sp>
      <p:pic>
        <p:nvPicPr>
          <p:cNvPr id="15363" name="Picture 2" descr="Santiniketan Tourism: Places to Visit, Activities, Distance |  IndiaTravelPage"/>
          <p:cNvPicPr>
            <a:picLocks noChangeAspect="1" noChangeArrowheads="1"/>
          </p:cNvPicPr>
          <p:nvPr/>
        </p:nvPicPr>
        <p:blipFill>
          <a:blip r:embed="rId3"/>
          <a:srcRect/>
          <a:stretch>
            <a:fillRect/>
          </a:stretch>
        </p:blipFill>
        <p:spPr bwMode="auto">
          <a:xfrm>
            <a:off x="3262313" y="2786058"/>
            <a:ext cx="5881687" cy="4300537"/>
          </a:xfrm>
          <a:prstGeom prst="rect">
            <a:avLst/>
          </a:prstGeom>
          <a:noFill/>
          <a:ln w="9525">
            <a:noFill/>
            <a:miter lim="800000"/>
            <a:headEnd/>
            <a:tailEnd/>
          </a:ln>
        </p:spPr>
      </p:pic>
      <p:pic>
        <p:nvPicPr>
          <p:cNvPr id="15364" name="Picture 4" descr="Debendranath Tagore (1817-1905); father of Rabindranath - The Scottish  Centre of Tagore Studies"/>
          <p:cNvPicPr>
            <a:picLocks noChangeAspect="1" noChangeArrowheads="1"/>
          </p:cNvPicPr>
          <p:nvPr/>
        </p:nvPicPr>
        <p:blipFill>
          <a:blip r:embed="rId4"/>
          <a:srcRect/>
          <a:stretch>
            <a:fillRect/>
          </a:stretch>
        </p:blipFill>
        <p:spPr bwMode="auto">
          <a:xfrm>
            <a:off x="0" y="2000250"/>
            <a:ext cx="3143250" cy="4857750"/>
          </a:xfrm>
          <a:prstGeom prst="rect">
            <a:avLst/>
          </a:prstGeom>
          <a:noFill/>
          <a:ln w="9525">
            <a:noFill/>
            <a:miter lim="800000"/>
            <a:headEnd/>
            <a:tailEnd/>
          </a:ln>
        </p:spPr>
      </p:pic>
      <p:sp>
        <p:nvSpPr>
          <p:cNvPr id="5" name="Rectangle 4"/>
          <p:cNvSpPr/>
          <p:nvPr/>
        </p:nvSpPr>
        <p:spPr>
          <a:xfrm>
            <a:off x="5429256" y="6488668"/>
            <a:ext cx="1527085" cy="369332"/>
          </a:xfrm>
          <a:prstGeom prst="rect">
            <a:avLst/>
          </a:prstGeom>
        </p:spPr>
        <p:txBody>
          <a:bodyPr wrap="none">
            <a:spAutoFit/>
          </a:bodyPr>
          <a:lstStyle/>
          <a:p>
            <a:pPr eaLnBrk="0" hangingPunct="0">
              <a:spcBef>
                <a:spcPct val="30000"/>
              </a:spcBef>
              <a:defRPr/>
            </a:pPr>
            <a:r>
              <a:rPr lang="en-US" dirty="0" err="1"/>
              <a:t>Chhatim</a:t>
            </a:r>
            <a:r>
              <a:rPr lang="en-US" dirty="0"/>
              <a:t> </a:t>
            </a:r>
            <a:r>
              <a:rPr lang="en-US" dirty="0" err="1"/>
              <a:t>Tala</a:t>
            </a:r>
            <a:endParaRPr lang="en-US" dirty="0"/>
          </a:p>
        </p:txBody>
      </p:sp>
      <p:sp>
        <p:nvSpPr>
          <p:cNvPr id="6" name="Rectangle 5"/>
          <p:cNvSpPr/>
          <p:nvPr/>
        </p:nvSpPr>
        <p:spPr>
          <a:xfrm>
            <a:off x="0" y="2000240"/>
            <a:ext cx="3053208" cy="338554"/>
          </a:xfrm>
          <a:prstGeom prst="rect">
            <a:avLst/>
          </a:prstGeom>
        </p:spPr>
        <p:txBody>
          <a:bodyPr wrap="none">
            <a:spAutoFit/>
          </a:bodyPr>
          <a:lstStyle/>
          <a:p>
            <a:pPr eaLnBrk="0" hangingPunct="0">
              <a:spcBef>
                <a:spcPct val="30000"/>
              </a:spcBef>
              <a:defRPr/>
            </a:pPr>
            <a:r>
              <a:rPr lang="en-US" sz="1600" dirty="0" err="1"/>
              <a:t>Maharshi</a:t>
            </a:r>
            <a:r>
              <a:rPr lang="en-US" sz="1600" dirty="0"/>
              <a:t> </a:t>
            </a:r>
            <a:r>
              <a:rPr lang="en-US" sz="1600" dirty="0" err="1"/>
              <a:t>Devendranath</a:t>
            </a:r>
            <a:r>
              <a:rPr lang="en-US" sz="1600" dirty="0"/>
              <a:t> Tagore</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142976" y="500042"/>
            <a:ext cx="6072202" cy="584200"/>
          </a:xfrm>
          <a:prstGeom prst="rect">
            <a:avLst/>
          </a:prstGeom>
          <a:noFill/>
          <a:ln w="9525">
            <a:noFill/>
            <a:miter lim="800000"/>
            <a:headEnd/>
            <a:tailEnd/>
          </a:ln>
        </p:spPr>
        <p:txBody>
          <a:bodyPr wrap="square">
            <a:spAutoFit/>
          </a:bodyPr>
          <a:lstStyle/>
          <a:p>
            <a:pPr indent="457200" algn="just" eaLnBrk="0" hangingPunct="0">
              <a:tabLst>
                <a:tab pos="1485900" algn="l"/>
              </a:tabLst>
            </a:pPr>
            <a:r>
              <a:rPr lang="en-US" sz="3200" b="1" dirty="0" err="1">
                <a:latin typeface="Times New Roman" pitchFamily="18" charset="0"/>
                <a:ea typeface="Calibri" pitchFamily="34" charset="0"/>
                <a:cs typeface="Times New Roman" pitchFamily="18" charset="0"/>
              </a:rPr>
              <a:t>Maghotsava</a:t>
            </a:r>
            <a:r>
              <a:rPr lang="en-US" sz="3200" b="1" dirty="0">
                <a:latin typeface="Times New Roman" pitchFamily="18" charset="0"/>
                <a:ea typeface="Calibri" pitchFamily="34" charset="0"/>
                <a:cs typeface="Times New Roman" pitchFamily="18" charset="0"/>
              </a:rPr>
              <a:t>  (25January)</a:t>
            </a:r>
            <a:endParaRPr lang="en-US" sz="3200" b="1" dirty="0">
              <a:latin typeface="Calibri" pitchFamily="34" charset="0"/>
              <a:ea typeface="Calibri" pitchFamily="34" charset="0"/>
              <a:cs typeface="Times New Roman" pitchFamily="18" charset="0"/>
            </a:endParaRPr>
          </a:p>
        </p:txBody>
      </p:sp>
      <p:pic>
        <p:nvPicPr>
          <p:cNvPr id="56322" name="Picture 2" descr="Brahmo Samaj Essay : History, Objectives &amp;amp; Contributions"/>
          <p:cNvPicPr>
            <a:picLocks noChangeAspect="1" noChangeArrowheads="1"/>
          </p:cNvPicPr>
          <p:nvPr/>
        </p:nvPicPr>
        <p:blipFill>
          <a:blip r:embed="rId2"/>
          <a:srcRect/>
          <a:stretch>
            <a:fillRect/>
          </a:stretch>
        </p:blipFill>
        <p:spPr bwMode="auto">
          <a:xfrm>
            <a:off x="214282" y="1285860"/>
            <a:ext cx="5214974" cy="3307785"/>
          </a:xfrm>
          <a:prstGeom prst="rect">
            <a:avLst/>
          </a:prstGeom>
          <a:noFill/>
        </p:spPr>
      </p:pic>
      <p:pic>
        <p:nvPicPr>
          <p:cNvPr id="56324" name="Picture 4" descr="Christmas at Upasana Griha, Santiniketan | Had the good fort… | Flickr"/>
          <p:cNvPicPr>
            <a:picLocks noChangeAspect="1" noChangeArrowheads="1"/>
          </p:cNvPicPr>
          <p:nvPr/>
        </p:nvPicPr>
        <p:blipFill>
          <a:blip r:embed="rId3"/>
          <a:srcRect/>
          <a:stretch>
            <a:fillRect/>
          </a:stretch>
        </p:blipFill>
        <p:spPr bwMode="auto">
          <a:xfrm>
            <a:off x="3857620" y="3286124"/>
            <a:ext cx="5056094" cy="3357562"/>
          </a:xfrm>
          <a:prstGeom prst="rect">
            <a:avLst/>
          </a:prstGeom>
          <a:noFill/>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708025"/>
          </a:xfrm>
          <a:prstGeom prst="rect">
            <a:avLst/>
          </a:prstGeom>
          <a:noFill/>
          <a:ln w="9525">
            <a:noFill/>
            <a:miter lim="800000"/>
            <a:headEnd/>
            <a:tailEnd/>
          </a:ln>
        </p:spPr>
        <p:txBody>
          <a:bodyPr>
            <a:spAutoFit/>
          </a:bodyPr>
          <a:lstStyle/>
          <a:p>
            <a:pPr indent="457200" algn="just" eaLnBrk="0" hangingPunct="0">
              <a:tabLst>
                <a:tab pos="1485900" algn="l"/>
              </a:tabLst>
            </a:pPr>
            <a:r>
              <a:rPr lang="en-US" sz="4000" b="1" dirty="0" err="1" smtClean="0">
                <a:latin typeface="Times New Roman" pitchFamily="18" charset="0"/>
                <a:ea typeface="Calibri" pitchFamily="34" charset="0"/>
                <a:cs typeface="Times New Roman" pitchFamily="18" charset="0"/>
              </a:rPr>
              <a:t>Sriniketan</a:t>
            </a:r>
            <a:r>
              <a:rPr lang="en-US" sz="4000" b="1" dirty="0" smtClean="0">
                <a:latin typeface="Times New Roman" pitchFamily="18" charset="0"/>
                <a:ea typeface="Calibri" pitchFamily="34" charset="0"/>
                <a:cs typeface="Times New Roman" pitchFamily="18" charset="0"/>
              </a:rPr>
              <a:t> </a:t>
            </a:r>
            <a:r>
              <a:rPr lang="en-US" sz="4000" b="1" dirty="0" err="1" smtClean="0">
                <a:latin typeface="Times New Roman" pitchFamily="18" charset="0"/>
                <a:ea typeface="Calibri" pitchFamily="34" charset="0"/>
                <a:cs typeface="Times New Roman" pitchFamily="18" charset="0"/>
              </a:rPr>
              <a:t>Utsava</a:t>
            </a:r>
            <a:r>
              <a:rPr lang="en-US" sz="4000" b="1" dirty="0" smtClean="0">
                <a:latin typeface="Times New Roman" pitchFamily="18" charset="0"/>
                <a:ea typeface="Calibri" pitchFamily="34" charset="0"/>
                <a:cs typeface="Times New Roman" pitchFamily="18" charset="0"/>
              </a:rPr>
              <a:t>  (6, 7 &amp; 8 February)</a:t>
            </a:r>
            <a:endParaRPr lang="en-US" sz="4000" b="1" dirty="0">
              <a:latin typeface="Calibri" pitchFamily="34" charset="0"/>
              <a:ea typeface="Calibri" pitchFamily="34" charset="0"/>
              <a:cs typeface="Times New Roman" pitchFamily="18" charset="0"/>
            </a:endParaRPr>
          </a:p>
        </p:txBody>
      </p:sp>
      <p:pic>
        <p:nvPicPr>
          <p:cNvPr id="16387" name="Picture 2" descr="http://3.bp.blogspot.com/-QJk1t_61C5k/VONZwwoof6I/AAAAAAAAAJg/PsidLeI0Z7o/s1600/DSCN7319.JPG"/>
          <p:cNvPicPr>
            <a:picLocks noChangeAspect="1" noChangeArrowheads="1"/>
          </p:cNvPicPr>
          <p:nvPr/>
        </p:nvPicPr>
        <p:blipFill>
          <a:blip r:embed="rId3" cstate="print"/>
          <a:srcRect/>
          <a:stretch>
            <a:fillRect/>
          </a:stretch>
        </p:blipFill>
        <p:spPr bwMode="auto">
          <a:xfrm>
            <a:off x="2786050" y="5297734"/>
            <a:ext cx="2500330" cy="1560266"/>
          </a:xfrm>
          <a:prstGeom prst="rect">
            <a:avLst/>
          </a:prstGeom>
          <a:noFill/>
          <a:ln w="9525">
            <a:noFill/>
            <a:miter lim="800000"/>
            <a:headEnd/>
            <a:tailEnd/>
          </a:ln>
        </p:spPr>
      </p:pic>
      <p:pic>
        <p:nvPicPr>
          <p:cNvPr id="16388" name="Picture 3" descr="Around Kolkata - Sriniketan Mela 2010"/>
          <p:cNvPicPr>
            <a:picLocks noChangeAspect="1" noChangeArrowheads="1"/>
          </p:cNvPicPr>
          <p:nvPr/>
        </p:nvPicPr>
        <p:blipFill>
          <a:blip r:embed="rId4"/>
          <a:srcRect/>
          <a:stretch>
            <a:fillRect/>
          </a:stretch>
        </p:blipFill>
        <p:spPr bwMode="auto">
          <a:xfrm>
            <a:off x="0" y="5418226"/>
            <a:ext cx="2428860" cy="1439774"/>
          </a:xfrm>
          <a:prstGeom prst="rect">
            <a:avLst/>
          </a:prstGeom>
          <a:noFill/>
          <a:ln w="9525">
            <a:noFill/>
            <a:miter lim="800000"/>
            <a:headEnd/>
            <a:tailEnd/>
          </a:ln>
        </p:spPr>
      </p:pic>
      <p:pic>
        <p:nvPicPr>
          <p:cNvPr id="16389" name="Picture 5" descr="Sriniketan Utsav (Magh Mela) | Santiniketan"/>
          <p:cNvPicPr>
            <a:picLocks noChangeAspect="1" noChangeArrowheads="1"/>
          </p:cNvPicPr>
          <p:nvPr/>
        </p:nvPicPr>
        <p:blipFill>
          <a:blip r:embed="rId5"/>
          <a:srcRect/>
          <a:stretch>
            <a:fillRect/>
          </a:stretch>
        </p:blipFill>
        <p:spPr bwMode="auto">
          <a:xfrm>
            <a:off x="4286248" y="3571876"/>
            <a:ext cx="3357562" cy="2005013"/>
          </a:xfrm>
          <a:prstGeom prst="rect">
            <a:avLst/>
          </a:prstGeom>
          <a:noFill/>
          <a:ln w="9525">
            <a:noFill/>
            <a:miter lim="800000"/>
            <a:headEnd/>
            <a:tailEnd/>
          </a:ln>
        </p:spPr>
      </p:pic>
      <p:pic>
        <p:nvPicPr>
          <p:cNvPr id="16390" name="Picture 6" descr="http://4.bp.blogspot.com/--deSMkFKVMo/VONbTu0_9GI/AAAAAAAAAKg/2-QABia9YPU/s1600/DSCN7443.JPG"/>
          <p:cNvPicPr>
            <a:picLocks noChangeAspect="1" noChangeArrowheads="1"/>
          </p:cNvPicPr>
          <p:nvPr/>
        </p:nvPicPr>
        <p:blipFill>
          <a:blip r:embed="rId6" cstate="print"/>
          <a:srcRect/>
          <a:stretch>
            <a:fillRect/>
          </a:stretch>
        </p:blipFill>
        <p:spPr bwMode="auto">
          <a:xfrm>
            <a:off x="642910" y="3143248"/>
            <a:ext cx="3214710" cy="1900872"/>
          </a:xfrm>
          <a:prstGeom prst="rect">
            <a:avLst/>
          </a:prstGeom>
          <a:noFill/>
          <a:ln w="9525">
            <a:noFill/>
            <a:miter lim="800000"/>
            <a:headEnd/>
            <a:tailEnd/>
          </a:ln>
        </p:spPr>
      </p:pic>
      <p:pic>
        <p:nvPicPr>
          <p:cNvPr id="16391" name="Picture 8" descr="Sriniketan Utsav 2019 - YouTube"/>
          <p:cNvPicPr>
            <a:picLocks noChangeAspect="1" noChangeArrowheads="1"/>
          </p:cNvPicPr>
          <p:nvPr/>
        </p:nvPicPr>
        <p:blipFill>
          <a:blip r:embed="rId7"/>
          <a:srcRect/>
          <a:stretch>
            <a:fillRect/>
          </a:stretch>
        </p:blipFill>
        <p:spPr bwMode="auto">
          <a:xfrm>
            <a:off x="428625" y="1071563"/>
            <a:ext cx="3614738" cy="1957387"/>
          </a:xfrm>
          <a:prstGeom prst="rect">
            <a:avLst/>
          </a:prstGeom>
          <a:noFill/>
          <a:ln w="9525">
            <a:noFill/>
            <a:miter lim="800000"/>
            <a:headEnd/>
            <a:tailEnd/>
          </a:ln>
        </p:spPr>
      </p:pic>
      <p:pic>
        <p:nvPicPr>
          <p:cNvPr id="16392" name="Picture 9" descr="http://4.bp.blogspot.com/-2rKOt0fkVfY/VONZ0KlVV_I/AAAAAAAAAJs/dUHDwtrjl2Q/s1600/DSCN7375.JPG"/>
          <p:cNvPicPr>
            <a:picLocks noChangeAspect="1" noChangeArrowheads="1"/>
          </p:cNvPicPr>
          <p:nvPr/>
        </p:nvPicPr>
        <p:blipFill>
          <a:blip r:embed="rId8"/>
          <a:srcRect/>
          <a:stretch>
            <a:fillRect/>
          </a:stretch>
        </p:blipFill>
        <p:spPr bwMode="auto">
          <a:xfrm>
            <a:off x="5929322" y="5183689"/>
            <a:ext cx="3214678" cy="1674311"/>
          </a:xfrm>
          <a:prstGeom prst="rect">
            <a:avLst/>
          </a:prstGeom>
          <a:noFill/>
          <a:ln w="9525">
            <a:noFill/>
            <a:miter lim="800000"/>
            <a:headEnd/>
            <a:tailEnd/>
          </a:ln>
        </p:spPr>
      </p:pic>
      <p:pic>
        <p:nvPicPr>
          <p:cNvPr id="16393" name="Picture 7" descr="http://1.bp.blogspot.com/-OpCTgttjgfg/VONcLocNyKI/AAAAAAAAAK8/h6IuEpeicbc/s1600/DSCN7358.JPG"/>
          <p:cNvPicPr>
            <a:picLocks noChangeAspect="1" noChangeArrowheads="1"/>
          </p:cNvPicPr>
          <p:nvPr/>
        </p:nvPicPr>
        <p:blipFill>
          <a:blip r:embed="rId9"/>
          <a:srcRect/>
          <a:stretch>
            <a:fillRect/>
          </a:stretch>
        </p:blipFill>
        <p:spPr bwMode="auto">
          <a:xfrm>
            <a:off x="4286248" y="928670"/>
            <a:ext cx="4357718" cy="2558875"/>
          </a:xfrm>
          <a:prstGeom prst="rect">
            <a:avLst/>
          </a:prstGeom>
          <a:noFill/>
          <a:ln w="9525">
            <a:noFill/>
            <a:miter lim="800000"/>
            <a:headEnd/>
            <a:tailEnd/>
          </a:ln>
        </p:spPr>
      </p:pic>
      <p:sp>
        <p:nvSpPr>
          <p:cNvPr id="10" name="Rectangle 9"/>
          <p:cNvSpPr/>
          <p:nvPr/>
        </p:nvSpPr>
        <p:spPr>
          <a:xfrm rot="16200000">
            <a:off x="-100970" y="3857627"/>
            <a:ext cx="1069524" cy="369332"/>
          </a:xfrm>
          <a:prstGeom prst="rect">
            <a:avLst/>
          </a:prstGeom>
        </p:spPr>
        <p:txBody>
          <a:bodyPr wrap="square">
            <a:spAutoFit/>
          </a:bodyPr>
          <a:lstStyle/>
          <a:p>
            <a:r>
              <a:rPr lang="en-US" dirty="0" smtClean="0"/>
              <a:t>Fire play</a:t>
            </a:r>
          </a:p>
        </p:txBody>
      </p:sp>
      <p:sp>
        <p:nvSpPr>
          <p:cNvPr id="11" name="Rectangle 10"/>
          <p:cNvSpPr/>
          <p:nvPr/>
        </p:nvSpPr>
        <p:spPr>
          <a:xfrm>
            <a:off x="1714480" y="5072074"/>
            <a:ext cx="1864613" cy="338554"/>
          </a:xfrm>
          <a:prstGeom prst="rect">
            <a:avLst/>
          </a:prstGeom>
        </p:spPr>
        <p:txBody>
          <a:bodyPr wrap="square">
            <a:spAutoFit/>
          </a:bodyPr>
          <a:lstStyle/>
          <a:p>
            <a:r>
              <a:rPr lang="en-US" sz="1600" dirty="0" smtClean="0"/>
              <a:t>Crops Exhibition</a:t>
            </a:r>
          </a:p>
        </p:txBody>
      </p:sp>
      <p:sp>
        <p:nvSpPr>
          <p:cNvPr id="12" name="Rectangle 11"/>
          <p:cNvSpPr/>
          <p:nvPr/>
        </p:nvSpPr>
        <p:spPr>
          <a:xfrm rot="19003019">
            <a:off x="7500476" y="3786526"/>
            <a:ext cx="1871729" cy="369332"/>
          </a:xfrm>
          <a:prstGeom prst="rect">
            <a:avLst/>
          </a:prstGeom>
        </p:spPr>
        <p:txBody>
          <a:bodyPr wrap="square">
            <a:spAutoFit/>
          </a:bodyPr>
          <a:lstStyle/>
          <a:p>
            <a:r>
              <a:rPr lang="en-US" dirty="0" err="1" smtClean="0"/>
              <a:t>Adibashi</a:t>
            </a:r>
            <a:r>
              <a:rPr lang="en-US" dirty="0" smtClean="0"/>
              <a:t> </a:t>
            </a:r>
            <a:r>
              <a:rPr lang="en-US" dirty="0" err="1" smtClean="0"/>
              <a:t>Nritya</a:t>
            </a:r>
            <a:endParaRPr lang="en-US" dirty="0" smtClean="0"/>
          </a:p>
        </p:txBody>
      </p:sp>
      <p:sp>
        <p:nvSpPr>
          <p:cNvPr id="13" name="Rectangle 12"/>
          <p:cNvSpPr/>
          <p:nvPr/>
        </p:nvSpPr>
        <p:spPr>
          <a:xfrm rot="18998205">
            <a:off x="7592813" y="4362713"/>
            <a:ext cx="1826141" cy="369332"/>
          </a:xfrm>
          <a:prstGeom prst="rect">
            <a:avLst/>
          </a:prstGeom>
        </p:spPr>
        <p:txBody>
          <a:bodyPr wrap="square">
            <a:spAutoFit/>
          </a:bodyPr>
          <a:lstStyle/>
          <a:p>
            <a:r>
              <a:rPr lang="en-US" dirty="0" err="1" smtClean="0"/>
              <a:t>Raibeshe</a:t>
            </a:r>
            <a:r>
              <a:rPr lang="en-US" baseline="0" dirty="0" smtClean="0"/>
              <a:t> </a:t>
            </a:r>
            <a:r>
              <a:rPr lang="en-US" baseline="0" dirty="0" err="1" smtClean="0"/>
              <a:t>Nritya</a:t>
            </a:r>
            <a:endParaRPr lang="en-US" dirty="0" smtClean="0"/>
          </a:p>
        </p:txBody>
      </p:sp>
      <p:sp>
        <p:nvSpPr>
          <p:cNvPr id="14" name="Rectangle 13"/>
          <p:cNvSpPr/>
          <p:nvPr/>
        </p:nvSpPr>
        <p:spPr>
          <a:xfrm>
            <a:off x="3143240" y="571480"/>
            <a:ext cx="2146742" cy="369332"/>
          </a:xfrm>
          <a:prstGeom prst="rect">
            <a:avLst/>
          </a:prstGeom>
        </p:spPr>
        <p:txBody>
          <a:bodyPr wrap="none">
            <a:spAutoFit/>
          </a:bodyPr>
          <a:lstStyle/>
          <a:p>
            <a:r>
              <a:rPr lang="en-US" dirty="0" smtClean="0"/>
              <a:t>Stage </a:t>
            </a:r>
            <a:r>
              <a:rPr lang="en-US" dirty="0" err="1" smtClean="0"/>
              <a:t>programmes</a:t>
            </a:r>
            <a:endParaRPr lang="en-US" dirty="0" smtClean="0"/>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2677 M"/>
          <p:cNvPicPr>
            <a:picLocks noChangeAspect="1" noChangeArrowheads="1"/>
          </p:cNvPicPr>
          <p:nvPr/>
        </p:nvPicPr>
        <p:blipFill>
          <a:blip r:embed="rId3"/>
          <a:srcRect/>
          <a:stretch>
            <a:fillRect/>
          </a:stretch>
        </p:blipFill>
        <p:spPr bwMode="auto">
          <a:xfrm>
            <a:off x="4857750" y="4000500"/>
            <a:ext cx="4260850" cy="2857500"/>
          </a:xfrm>
          <a:prstGeom prst="rect">
            <a:avLst/>
          </a:prstGeom>
          <a:noFill/>
          <a:ln w="9525">
            <a:noFill/>
            <a:miter lim="800000"/>
            <a:headEnd/>
            <a:tailEnd/>
          </a:ln>
        </p:spPr>
      </p:pic>
      <p:pic>
        <p:nvPicPr>
          <p:cNvPr id="38915" name="Picture 6" descr="655 L"/>
          <p:cNvPicPr>
            <a:picLocks noChangeAspect="1" noChangeArrowheads="1"/>
          </p:cNvPicPr>
          <p:nvPr/>
        </p:nvPicPr>
        <p:blipFill>
          <a:blip r:embed="rId4"/>
          <a:srcRect/>
          <a:stretch>
            <a:fillRect/>
          </a:stretch>
        </p:blipFill>
        <p:spPr bwMode="auto">
          <a:xfrm>
            <a:off x="263525" y="357188"/>
            <a:ext cx="3951288" cy="2519362"/>
          </a:xfrm>
          <a:prstGeom prst="rect">
            <a:avLst/>
          </a:prstGeom>
          <a:noFill/>
          <a:ln w="9525">
            <a:noFill/>
            <a:miter lim="800000"/>
            <a:headEnd/>
            <a:tailEnd/>
          </a:ln>
        </p:spPr>
      </p:pic>
      <p:pic>
        <p:nvPicPr>
          <p:cNvPr id="38916" name="Picture 7" descr="656 L"/>
          <p:cNvPicPr>
            <a:picLocks noChangeAspect="1" noChangeArrowheads="1"/>
          </p:cNvPicPr>
          <p:nvPr/>
        </p:nvPicPr>
        <p:blipFill>
          <a:blip r:embed="rId5"/>
          <a:srcRect/>
          <a:stretch>
            <a:fillRect/>
          </a:stretch>
        </p:blipFill>
        <p:spPr bwMode="auto">
          <a:xfrm>
            <a:off x="4857750" y="357188"/>
            <a:ext cx="3857625" cy="2530475"/>
          </a:xfrm>
          <a:prstGeom prst="rect">
            <a:avLst/>
          </a:prstGeom>
          <a:noFill/>
          <a:ln w="9525">
            <a:noFill/>
            <a:miter lim="800000"/>
            <a:headEnd/>
            <a:tailEnd/>
          </a:ln>
        </p:spPr>
      </p:pic>
      <p:sp>
        <p:nvSpPr>
          <p:cNvPr id="38917" name="Rectangle 9"/>
          <p:cNvSpPr>
            <a:spLocks noChangeArrowheads="1"/>
          </p:cNvSpPr>
          <p:nvPr/>
        </p:nvSpPr>
        <p:spPr bwMode="auto">
          <a:xfrm>
            <a:off x="0" y="2928938"/>
            <a:ext cx="9288463" cy="1077912"/>
          </a:xfrm>
          <a:prstGeom prst="rect">
            <a:avLst/>
          </a:prstGeom>
          <a:noFill/>
          <a:ln w="9525">
            <a:noFill/>
            <a:miter lim="800000"/>
            <a:headEnd/>
            <a:tailEnd/>
          </a:ln>
        </p:spPr>
        <p:txBody>
          <a:bodyPr>
            <a:spAutoFit/>
          </a:bodyPr>
          <a:lstStyle/>
          <a:p>
            <a:pPr algn="ctr">
              <a:spcBef>
                <a:spcPct val="30000"/>
              </a:spcBef>
            </a:pPr>
            <a:r>
              <a:rPr lang="en-US" sz="3200" b="1"/>
              <a:t>Mahatma and phoenix School Student separately at Santiniketan</a:t>
            </a:r>
            <a:endParaRPr lang="en-IN" sz="3200" b="1"/>
          </a:p>
        </p:txBody>
      </p:sp>
      <p:pic>
        <p:nvPicPr>
          <p:cNvPr id="38918" name="Picture 4" descr="Rabindranath Tagore's poem on Gandhiji | இராட்டை"/>
          <p:cNvPicPr>
            <a:picLocks noChangeAspect="1" noChangeArrowheads="1"/>
          </p:cNvPicPr>
          <p:nvPr/>
        </p:nvPicPr>
        <p:blipFill>
          <a:blip r:embed="rId6"/>
          <a:srcRect/>
          <a:stretch>
            <a:fillRect/>
          </a:stretch>
        </p:blipFill>
        <p:spPr bwMode="auto">
          <a:xfrm>
            <a:off x="0" y="3927475"/>
            <a:ext cx="4500563" cy="29305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7749 L"/>
          <p:cNvPicPr>
            <a:picLocks noChangeAspect="1" noChangeArrowheads="1"/>
          </p:cNvPicPr>
          <p:nvPr/>
        </p:nvPicPr>
        <p:blipFill>
          <a:blip r:embed="rId2"/>
          <a:srcRect/>
          <a:stretch>
            <a:fillRect/>
          </a:stretch>
        </p:blipFill>
        <p:spPr bwMode="auto">
          <a:xfrm>
            <a:off x="0" y="1214438"/>
            <a:ext cx="5118100" cy="3965575"/>
          </a:xfrm>
          <a:prstGeom prst="rect">
            <a:avLst/>
          </a:prstGeom>
          <a:noFill/>
          <a:ln w="9525">
            <a:noFill/>
            <a:miter lim="800000"/>
            <a:headEnd/>
            <a:tailEnd/>
          </a:ln>
        </p:spPr>
      </p:pic>
      <p:sp>
        <p:nvSpPr>
          <p:cNvPr id="39939" name="Rectangle 5"/>
          <p:cNvSpPr>
            <a:spLocks noChangeArrowheads="1"/>
          </p:cNvSpPr>
          <p:nvPr/>
        </p:nvSpPr>
        <p:spPr bwMode="auto">
          <a:xfrm>
            <a:off x="1428750" y="5357813"/>
            <a:ext cx="7715250" cy="1066800"/>
          </a:xfrm>
          <a:prstGeom prst="rect">
            <a:avLst/>
          </a:prstGeom>
          <a:noFill/>
          <a:ln w="9525">
            <a:noFill/>
            <a:miter lim="800000"/>
            <a:headEnd/>
            <a:tailEnd/>
          </a:ln>
        </p:spPr>
        <p:txBody>
          <a:bodyPr>
            <a:spAutoFit/>
          </a:bodyPr>
          <a:lstStyle/>
          <a:p>
            <a:r>
              <a:rPr lang="en-US" sz="3200" b="1"/>
              <a:t>Ghandhi Punnaha on 10 March till now we follow on the memory of Ghandhiji</a:t>
            </a:r>
            <a:endParaRPr lang="en-IN" sz="3200" b="1"/>
          </a:p>
        </p:txBody>
      </p:sp>
      <p:pic>
        <p:nvPicPr>
          <p:cNvPr id="39940" name="Picture 6" descr="IMG_8590"/>
          <p:cNvPicPr>
            <a:picLocks noChangeAspect="1" noChangeArrowheads="1"/>
          </p:cNvPicPr>
          <p:nvPr/>
        </p:nvPicPr>
        <p:blipFill>
          <a:blip r:embed="rId3"/>
          <a:srcRect/>
          <a:stretch>
            <a:fillRect/>
          </a:stretch>
        </p:blipFill>
        <p:spPr bwMode="auto">
          <a:xfrm>
            <a:off x="5772150" y="374650"/>
            <a:ext cx="2871788" cy="2154238"/>
          </a:xfrm>
          <a:prstGeom prst="rect">
            <a:avLst/>
          </a:prstGeom>
          <a:noFill/>
          <a:ln w="9525">
            <a:noFill/>
            <a:miter lim="800000"/>
            <a:headEnd/>
            <a:tailEnd/>
          </a:ln>
        </p:spPr>
      </p:pic>
      <p:pic>
        <p:nvPicPr>
          <p:cNvPr id="39941" name="Picture 8" descr="IMG_8589"/>
          <p:cNvPicPr>
            <a:picLocks noChangeAspect="1" noChangeArrowheads="1"/>
          </p:cNvPicPr>
          <p:nvPr/>
        </p:nvPicPr>
        <p:blipFill>
          <a:blip r:embed="rId4"/>
          <a:srcRect/>
          <a:stretch>
            <a:fillRect/>
          </a:stretch>
        </p:blipFill>
        <p:spPr bwMode="auto">
          <a:xfrm>
            <a:off x="5795963" y="2786063"/>
            <a:ext cx="2860675" cy="2146300"/>
          </a:xfrm>
          <a:prstGeom prst="rect">
            <a:avLst/>
          </a:prstGeom>
          <a:noFill/>
          <a:ln w="9525">
            <a:noFill/>
            <a:miter lim="800000"/>
            <a:headEnd/>
            <a:tailEnd/>
          </a:ln>
        </p:spPr>
      </p:pic>
      <p:sp>
        <p:nvSpPr>
          <p:cNvPr id="39942" name="Rectangle 6"/>
          <p:cNvSpPr>
            <a:spLocks noChangeArrowheads="1"/>
          </p:cNvSpPr>
          <p:nvPr/>
        </p:nvSpPr>
        <p:spPr bwMode="auto">
          <a:xfrm>
            <a:off x="-357188" y="428625"/>
            <a:ext cx="7531101" cy="584200"/>
          </a:xfrm>
          <a:prstGeom prst="rect">
            <a:avLst/>
          </a:prstGeom>
          <a:noFill/>
          <a:ln w="9525">
            <a:noFill/>
            <a:miter lim="800000"/>
            <a:headEnd/>
            <a:tailEnd/>
          </a:ln>
        </p:spPr>
        <p:txBody>
          <a:bodyPr wrap="none">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Gandhi Punyaha    (10 March)              </a:t>
            </a:r>
            <a:r>
              <a:rPr lang="en-US" sz="3200" b="1" u="sng">
                <a:latin typeface="Times New Roman" pitchFamily="18" charset="0"/>
                <a:ea typeface="Calibri" pitchFamily="34" charset="0"/>
                <a:cs typeface="Times New Roman" pitchFamily="18" charset="0"/>
              </a:rPr>
              <a:t> </a:t>
            </a:r>
            <a:endParaRPr lang="en-US" sz="3200" b="1">
              <a:ea typeface="Calibri" pitchFamily="34"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Basanta Utsav High Resolution Stock Photography and Images - Alamy"/>
          <p:cNvPicPr>
            <a:picLocks noChangeAspect="1" noChangeArrowheads="1"/>
          </p:cNvPicPr>
          <p:nvPr/>
        </p:nvPicPr>
        <p:blipFill>
          <a:blip r:embed="rId3"/>
          <a:srcRect/>
          <a:stretch>
            <a:fillRect/>
          </a:stretch>
        </p:blipFill>
        <p:spPr bwMode="auto">
          <a:xfrm>
            <a:off x="2285984" y="4711103"/>
            <a:ext cx="3357554" cy="2146897"/>
          </a:xfrm>
          <a:prstGeom prst="rect">
            <a:avLst/>
          </a:prstGeom>
          <a:noFill/>
          <a:ln w="9525">
            <a:noFill/>
            <a:miter lim="800000"/>
            <a:headEnd/>
            <a:tailEnd/>
          </a:ln>
        </p:spPr>
      </p:pic>
      <p:pic>
        <p:nvPicPr>
          <p:cNvPr id="32771" name="Picture 2" descr="Basanta Utsav | Santiniketan"/>
          <p:cNvPicPr>
            <a:picLocks noChangeAspect="1" noChangeArrowheads="1"/>
          </p:cNvPicPr>
          <p:nvPr/>
        </p:nvPicPr>
        <p:blipFill>
          <a:blip r:embed="rId4" cstate="print"/>
          <a:srcRect/>
          <a:stretch>
            <a:fillRect/>
          </a:stretch>
        </p:blipFill>
        <p:spPr bwMode="auto">
          <a:xfrm>
            <a:off x="0" y="0"/>
            <a:ext cx="2543175" cy="1462088"/>
          </a:xfrm>
          <a:prstGeom prst="rect">
            <a:avLst/>
          </a:prstGeom>
          <a:noFill/>
          <a:ln w="9525">
            <a:noFill/>
            <a:miter lim="800000"/>
            <a:headEnd/>
            <a:tailEnd/>
          </a:ln>
        </p:spPr>
      </p:pic>
      <p:pic>
        <p:nvPicPr>
          <p:cNvPr id="32772" name="Picture 3" descr="Basanta Utsav (Holi) – sayon&amp;#39;s | Utsav, Holi, Tribute"/>
          <p:cNvPicPr>
            <a:picLocks noChangeAspect="1" noChangeArrowheads="1"/>
          </p:cNvPicPr>
          <p:nvPr/>
        </p:nvPicPr>
        <p:blipFill>
          <a:blip r:embed="rId5"/>
          <a:srcRect/>
          <a:stretch>
            <a:fillRect/>
          </a:stretch>
        </p:blipFill>
        <p:spPr bwMode="auto">
          <a:xfrm>
            <a:off x="5727445" y="5072074"/>
            <a:ext cx="3416555" cy="1785926"/>
          </a:xfrm>
          <a:prstGeom prst="rect">
            <a:avLst/>
          </a:prstGeom>
          <a:noFill/>
          <a:ln w="9525">
            <a:noFill/>
            <a:miter lim="800000"/>
            <a:headEnd/>
            <a:tailEnd/>
          </a:ln>
        </p:spPr>
      </p:pic>
      <p:pic>
        <p:nvPicPr>
          <p:cNvPr id="32773" name="Picture 4" descr="Basant Utsav 2020 in India, photos, Fair,Festival when is Basant Utsav 2020  - HelloTravel"/>
          <p:cNvPicPr>
            <a:picLocks noChangeAspect="1" noChangeArrowheads="1"/>
          </p:cNvPicPr>
          <p:nvPr/>
        </p:nvPicPr>
        <p:blipFill>
          <a:blip r:embed="rId6"/>
          <a:srcRect/>
          <a:stretch>
            <a:fillRect/>
          </a:stretch>
        </p:blipFill>
        <p:spPr bwMode="auto">
          <a:xfrm>
            <a:off x="6414068" y="3500438"/>
            <a:ext cx="2729932" cy="1528762"/>
          </a:xfrm>
          <a:prstGeom prst="rect">
            <a:avLst/>
          </a:prstGeom>
          <a:noFill/>
          <a:ln w="9525">
            <a:noFill/>
            <a:miter lim="800000"/>
            <a:headEnd/>
            <a:tailEnd/>
          </a:ln>
        </p:spPr>
      </p:pic>
      <p:pic>
        <p:nvPicPr>
          <p:cNvPr id="32774" name="Picture 6" descr="Visva-Bharati plans Basanta Utsav in February | Kolkata News - Times of  India"/>
          <p:cNvPicPr>
            <a:picLocks noChangeAspect="1" noChangeArrowheads="1"/>
          </p:cNvPicPr>
          <p:nvPr/>
        </p:nvPicPr>
        <p:blipFill>
          <a:blip r:embed="rId7"/>
          <a:srcRect/>
          <a:stretch>
            <a:fillRect/>
          </a:stretch>
        </p:blipFill>
        <p:spPr bwMode="auto">
          <a:xfrm>
            <a:off x="6810863" y="1643050"/>
            <a:ext cx="2333137" cy="1747601"/>
          </a:xfrm>
          <a:prstGeom prst="rect">
            <a:avLst/>
          </a:prstGeom>
          <a:noFill/>
          <a:ln w="9525">
            <a:noFill/>
            <a:miter lim="800000"/>
            <a:headEnd/>
            <a:tailEnd/>
          </a:ln>
        </p:spPr>
      </p:pic>
      <p:pic>
        <p:nvPicPr>
          <p:cNvPr id="32775" name="Picture 7" descr="Basant Utsav 2020 in India, photos, Fair,Festival when is Basant Utsav 2020  - HelloTravel"/>
          <p:cNvPicPr>
            <a:picLocks noChangeAspect="1" noChangeArrowheads="1"/>
          </p:cNvPicPr>
          <p:nvPr/>
        </p:nvPicPr>
        <p:blipFill>
          <a:blip r:embed="rId8"/>
          <a:srcRect/>
          <a:stretch>
            <a:fillRect/>
          </a:stretch>
        </p:blipFill>
        <p:spPr bwMode="auto">
          <a:xfrm>
            <a:off x="0" y="3571876"/>
            <a:ext cx="3061586" cy="1714488"/>
          </a:xfrm>
          <a:prstGeom prst="rect">
            <a:avLst/>
          </a:prstGeom>
          <a:noFill/>
          <a:ln w="9525">
            <a:noFill/>
            <a:miter lim="800000"/>
            <a:headEnd/>
            <a:tailEnd/>
          </a:ln>
        </p:spPr>
      </p:pic>
      <p:pic>
        <p:nvPicPr>
          <p:cNvPr id="32776" name="Picture 8" descr="When In Bengal Experience Basanta Utsav aka Doljatra in Shantiniketan -  Tripoto"/>
          <p:cNvPicPr>
            <a:picLocks noChangeAspect="1" noChangeArrowheads="1"/>
          </p:cNvPicPr>
          <p:nvPr/>
        </p:nvPicPr>
        <p:blipFill>
          <a:blip r:embed="rId9"/>
          <a:srcRect/>
          <a:stretch>
            <a:fillRect/>
          </a:stretch>
        </p:blipFill>
        <p:spPr bwMode="auto">
          <a:xfrm>
            <a:off x="0" y="1607807"/>
            <a:ext cx="2857488" cy="1844992"/>
          </a:xfrm>
          <a:prstGeom prst="rect">
            <a:avLst/>
          </a:prstGeom>
          <a:noFill/>
          <a:ln w="9525">
            <a:noFill/>
            <a:miter lim="800000"/>
            <a:headEnd/>
            <a:tailEnd/>
          </a:ln>
        </p:spPr>
      </p:pic>
      <p:pic>
        <p:nvPicPr>
          <p:cNvPr id="32777" name="Picture 9" descr="Basanta Utsav turns unofficial in Santiniketan - Telegraph India"/>
          <p:cNvPicPr>
            <a:picLocks noChangeAspect="1" noChangeArrowheads="1"/>
          </p:cNvPicPr>
          <p:nvPr/>
        </p:nvPicPr>
        <p:blipFill>
          <a:blip r:embed="rId10"/>
          <a:srcRect/>
          <a:stretch>
            <a:fillRect/>
          </a:stretch>
        </p:blipFill>
        <p:spPr bwMode="auto">
          <a:xfrm>
            <a:off x="6440095" y="0"/>
            <a:ext cx="2703905" cy="1500174"/>
          </a:xfrm>
          <a:prstGeom prst="rect">
            <a:avLst/>
          </a:prstGeom>
          <a:noFill/>
          <a:ln w="9525">
            <a:noFill/>
            <a:miter lim="800000"/>
            <a:headEnd/>
            <a:tailEnd/>
          </a:ln>
        </p:spPr>
      </p:pic>
      <p:sp>
        <p:nvSpPr>
          <p:cNvPr id="32778" name="Rectangle 10"/>
          <p:cNvSpPr>
            <a:spLocks noChangeArrowheads="1"/>
          </p:cNvSpPr>
          <p:nvPr/>
        </p:nvSpPr>
        <p:spPr bwMode="auto">
          <a:xfrm>
            <a:off x="3857620" y="2928934"/>
            <a:ext cx="2123284" cy="1323439"/>
          </a:xfrm>
          <a:prstGeom prst="rect">
            <a:avLst/>
          </a:prstGeom>
          <a:noFill/>
          <a:ln w="9525">
            <a:noFill/>
            <a:miter lim="800000"/>
            <a:headEnd/>
            <a:tailEnd/>
          </a:ln>
        </p:spPr>
        <p:txBody>
          <a:bodyPr wrap="square">
            <a:spAutoFit/>
          </a:bodyPr>
          <a:lstStyle/>
          <a:p>
            <a:r>
              <a:rPr lang="en-US" sz="4000" dirty="0" err="1" smtClean="0"/>
              <a:t>Colour</a:t>
            </a:r>
            <a:r>
              <a:rPr lang="en-US" sz="4000" dirty="0" smtClean="0"/>
              <a:t> Festival</a:t>
            </a:r>
          </a:p>
        </p:txBody>
      </p:sp>
      <p:sp>
        <p:nvSpPr>
          <p:cNvPr id="11" name="Rectangle 10"/>
          <p:cNvSpPr/>
          <p:nvPr/>
        </p:nvSpPr>
        <p:spPr>
          <a:xfrm>
            <a:off x="2786050" y="571480"/>
            <a:ext cx="3767763" cy="707886"/>
          </a:xfrm>
          <a:prstGeom prst="rect">
            <a:avLst/>
          </a:prstGeom>
        </p:spPr>
        <p:txBody>
          <a:bodyPr wrap="none">
            <a:spAutoFit/>
          </a:bodyPr>
          <a:lstStyle/>
          <a:p>
            <a:r>
              <a:rPr lang="en-US" sz="4000" dirty="0" err="1" smtClean="0"/>
              <a:t>Vasanta</a:t>
            </a:r>
            <a:r>
              <a:rPr lang="en-US" sz="4000" dirty="0" smtClean="0"/>
              <a:t> </a:t>
            </a:r>
            <a:r>
              <a:rPr lang="en-US" sz="4000" dirty="0" err="1" smtClean="0"/>
              <a:t>Utsava</a:t>
            </a:r>
            <a:endParaRPr lang="en-US" sz="4000" dirty="0" smtClean="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14313" y="214313"/>
            <a:ext cx="8358187" cy="584200"/>
          </a:xfrm>
          <a:prstGeom prst="rect">
            <a:avLst/>
          </a:prstGeom>
          <a:noFill/>
          <a:ln w="9525">
            <a:noFill/>
            <a:miter lim="800000"/>
            <a:headEnd/>
            <a:tailEnd/>
          </a:ln>
        </p:spPr>
        <p:txBody>
          <a:bodyPr>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Vasanta Utsava        (Holi Festival)</a:t>
            </a:r>
            <a:endParaRPr lang="en-US" sz="3200" b="1">
              <a:latin typeface="Calibri" pitchFamily="34" charset="0"/>
              <a:ea typeface="Calibri" pitchFamily="34" charset="0"/>
              <a:cs typeface="Times New Roman" pitchFamily="18" charset="0"/>
            </a:endParaRPr>
          </a:p>
        </p:txBody>
      </p:sp>
      <p:pic>
        <p:nvPicPr>
          <p:cNvPr id="3" name="Y2Mate.is - (Full HD )Bolpur Shantiniketan bosonto utsav provatferi-jphh3-lsYQ4-480p-1645609975145.mp4">
            <a:hlinkClick r:id="" action="ppaction://media"/>
          </p:cNvPr>
          <p:cNvPicPr>
            <a:picLocks noRot="1" noChangeAspect="1"/>
          </p:cNvPicPr>
          <p:nvPr>
            <a:videoFile r:link="rId1"/>
          </p:nvPr>
        </p:nvPicPr>
        <p:blipFill>
          <a:blip r:embed="rId4"/>
          <a:stretch>
            <a:fillRect/>
          </a:stretch>
        </p:blipFill>
        <p:spPr>
          <a:xfrm>
            <a:off x="500034" y="2500306"/>
            <a:ext cx="3333773" cy="2500330"/>
          </a:xfrm>
          <a:prstGeom prst="rect">
            <a:avLst/>
          </a:prstGeom>
        </p:spPr>
      </p:pic>
      <p:pic>
        <p:nvPicPr>
          <p:cNvPr id="4" name="videoplayback (online-video-cutter.com).mp4">
            <a:hlinkClick r:id="" action="ppaction://media"/>
          </p:cNvPr>
          <p:cNvPicPr>
            <a:picLocks noRot="1" noChangeAspect="1"/>
          </p:cNvPicPr>
          <p:nvPr>
            <a:videoFile r:link="rId2"/>
          </p:nvPr>
        </p:nvPicPr>
        <p:blipFill>
          <a:blip r:embed="rId4"/>
          <a:stretch>
            <a:fillRect/>
          </a:stretch>
        </p:blipFill>
        <p:spPr>
          <a:xfrm>
            <a:off x="5000627" y="2428867"/>
            <a:ext cx="3429025" cy="2571769"/>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96" fill="hold"/>
                                        <p:tgtEl>
                                          <p:spTgt spid="3"/>
                                        </p:tgtEl>
                                      </p:cBhvr>
                                    </p:cmd>
                                  </p:childTnLst>
                                </p:cTn>
                              </p:par>
                            </p:childTnLst>
                          </p:cTn>
                        </p:par>
                        <p:par>
                          <p:cTn id="7" fill="hold">
                            <p:stCondLst>
                              <p:cond delay="200296"/>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14313" y="5715000"/>
            <a:ext cx="8929687" cy="584200"/>
          </a:xfrm>
          <a:prstGeom prst="rect">
            <a:avLst/>
          </a:prstGeom>
          <a:noFill/>
          <a:ln w="9525">
            <a:noFill/>
            <a:miter lim="800000"/>
            <a:headEnd/>
            <a:tailEnd/>
          </a:ln>
        </p:spPr>
        <p:txBody>
          <a:bodyPr>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Varsha Sesh (Bengali year ending festival)</a:t>
            </a:r>
            <a:endParaRPr lang="en-US" sz="3200" b="1">
              <a:latin typeface="Calibri" pitchFamily="34" charset="0"/>
              <a:ea typeface="Calibri" pitchFamily="34" charset="0"/>
              <a:cs typeface="Times New Roman" pitchFamily="18" charset="0"/>
            </a:endParaRPr>
          </a:p>
        </p:txBody>
      </p:sp>
      <p:sp>
        <p:nvSpPr>
          <p:cNvPr id="20483" name="Rectangle 2"/>
          <p:cNvSpPr>
            <a:spLocks noChangeArrowheads="1"/>
          </p:cNvSpPr>
          <p:nvPr/>
        </p:nvSpPr>
        <p:spPr bwMode="auto">
          <a:xfrm>
            <a:off x="500063" y="357188"/>
            <a:ext cx="8072437" cy="1077912"/>
          </a:xfrm>
          <a:prstGeom prst="rect">
            <a:avLst/>
          </a:prstGeom>
          <a:noFill/>
          <a:ln w="9525">
            <a:noFill/>
            <a:miter lim="800000"/>
            <a:headEnd/>
            <a:tailEnd/>
          </a:ln>
        </p:spPr>
        <p:txBody>
          <a:bodyPr>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Nava Varsha Anusthan 	(Bengali new year festival)</a:t>
            </a:r>
            <a:endParaRPr lang="en-US" sz="3200" b="1">
              <a:latin typeface="Calibri" pitchFamily="34" charset="0"/>
              <a:ea typeface="Calibri" pitchFamily="34" charset="0"/>
              <a:cs typeface="Times New Roman" pitchFamily="18" charset="0"/>
            </a:endParaRPr>
          </a:p>
        </p:txBody>
      </p:sp>
      <p:pic>
        <p:nvPicPr>
          <p:cNvPr id="20484" name="Picture 3" descr="Santiniketan (West Bengal): Rabindranath Tagore's death anniversary  observed at Visva Bharati ..."/>
          <p:cNvPicPr>
            <a:picLocks noChangeAspect="1" noChangeArrowheads="1"/>
          </p:cNvPicPr>
          <p:nvPr/>
        </p:nvPicPr>
        <p:blipFill>
          <a:blip r:embed="rId2"/>
          <a:srcRect/>
          <a:stretch>
            <a:fillRect/>
          </a:stretch>
        </p:blipFill>
        <p:spPr bwMode="auto">
          <a:xfrm>
            <a:off x="1143000" y="1714500"/>
            <a:ext cx="7000875" cy="386238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214313"/>
            <a:ext cx="9001125" cy="584200"/>
          </a:xfrm>
          <a:prstGeom prst="rect">
            <a:avLst/>
          </a:prstGeom>
          <a:noFill/>
          <a:ln w="9525">
            <a:noFill/>
            <a:miter lim="800000"/>
            <a:headEnd/>
            <a:tailEnd/>
          </a:ln>
        </p:spPr>
        <p:txBody>
          <a:bodyPr>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Janmotsava  (25, Baishakha, Poet</a:t>
            </a:r>
            <a:r>
              <a:rPr lang="en-US" sz="3200" b="1">
                <a:latin typeface="Calibri" pitchFamily="34" charset="0"/>
                <a:ea typeface="Calibri" pitchFamily="34" charset="0"/>
                <a:cs typeface="Times New Roman" pitchFamily="18" charset="0"/>
              </a:rPr>
              <a:t>’</a:t>
            </a:r>
            <a:r>
              <a:rPr lang="en-US" sz="3200" b="1">
                <a:latin typeface="Times New Roman" pitchFamily="18" charset="0"/>
                <a:ea typeface="Calibri" pitchFamily="34" charset="0"/>
                <a:cs typeface="Times New Roman" pitchFamily="18" charset="0"/>
              </a:rPr>
              <a:t>s birthday)</a:t>
            </a:r>
            <a:endParaRPr lang="en-US" sz="3200" b="1">
              <a:latin typeface="Calibri" pitchFamily="34" charset="0"/>
              <a:ea typeface="Calibri" pitchFamily="34" charset="0"/>
              <a:cs typeface="Times New Roman" pitchFamily="18" charset="0"/>
            </a:endParaRPr>
          </a:p>
        </p:txBody>
      </p:sp>
      <p:pic>
        <p:nvPicPr>
          <p:cNvPr id="21507" name="Picture 8" descr="Rabindranath Tagore with his students in Shantiniketan. (Reuters) | Rabindranath  tagore, Indian freedom fighters, Perspective on life"/>
          <p:cNvPicPr>
            <a:picLocks noChangeAspect="1" noChangeArrowheads="1"/>
          </p:cNvPicPr>
          <p:nvPr/>
        </p:nvPicPr>
        <p:blipFill>
          <a:blip r:embed="rId2"/>
          <a:srcRect/>
          <a:stretch>
            <a:fillRect/>
          </a:stretch>
        </p:blipFill>
        <p:spPr bwMode="auto">
          <a:xfrm>
            <a:off x="285750" y="1071563"/>
            <a:ext cx="3998913" cy="2667000"/>
          </a:xfrm>
          <a:prstGeom prst="rect">
            <a:avLst/>
          </a:prstGeom>
          <a:noFill/>
          <a:ln w="9525">
            <a:noFill/>
            <a:miter lim="800000"/>
            <a:headEnd/>
            <a:tailEnd/>
          </a:ln>
        </p:spPr>
      </p:pic>
      <p:pic>
        <p:nvPicPr>
          <p:cNvPr id="21508" name="Picture 10" descr="Gurudev coming out of Mandir at Santiniketan. | Rare pictures, Indian  legends, Photo facts"/>
          <p:cNvPicPr>
            <a:picLocks noChangeAspect="1" noChangeArrowheads="1"/>
          </p:cNvPicPr>
          <p:nvPr/>
        </p:nvPicPr>
        <p:blipFill>
          <a:blip r:embed="rId3"/>
          <a:srcRect/>
          <a:stretch>
            <a:fillRect/>
          </a:stretch>
        </p:blipFill>
        <p:spPr bwMode="auto">
          <a:xfrm>
            <a:off x="5429250" y="4200525"/>
            <a:ext cx="3500438" cy="2657475"/>
          </a:xfrm>
          <a:prstGeom prst="rect">
            <a:avLst/>
          </a:prstGeom>
          <a:noFill/>
          <a:ln w="9525">
            <a:noFill/>
            <a:miter lim="800000"/>
            <a:headEnd/>
            <a:tailEnd/>
          </a:ln>
        </p:spPr>
      </p:pic>
      <p:pic>
        <p:nvPicPr>
          <p:cNvPr id="21509" name="Picture 6" descr="On his 154th birth anniversary, five lesser known facts about Rabindranath  Tagore | Lifestyle News,The Indian Express"/>
          <p:cNvPicPr>
            <a:picLocks noChangeAspect="1" noChangeArrowheads="1"/>
          </p:cNvPicPr>
          <p:nvPr/>
        </p:nvPicPr>
        <p:blipFill>
          <a:blip r:embed="rId4"/>
          <a:srcRect/>
          <a:stretch>
            <a:fillRect/>
          </a:stretch>
        </p:blipFill>
        <p:spPr bwMode="auto">
          <a:xfrm>
            <a:off x="4714875" y="1071563"/>
            <a:ext cx="4148138" cy="2655887"/>
          </a:xfrm>
          <a:prstGeom prst="rect">
            <a:avLst/>
          </a:prstGeom>
          <a:noFill/>
          <a:ln w="9525">
            <a:noFill/>
            <a:miter lim="800000"/>
            <a:headEnd/>
            <a:tailEnd/>
          </a:ln>
        </p:spPr>
      </p:pic>
      <p:pic>
        <p:nvPicPr>
          <p:cNvPr id="21510" name="Picture 6" descr="RABINDRANATH TAGORE AT SHANTINIKETAN | anamitra ray | Flickr"/>
          <p:cNvPicPr>
            <a:picLocks noChangeAspect="1" noChangeArrowheads="1"/>
          </p:cNvPicPr>
          <p:nvPr/>
        </p:nvPicPr>
        <p:blipFill>
          <a:blip r:embed="rId5"/>
          <a:srcRect/>
          <a:stretch>
            <a:fillRect/>
          </a:stretch>
        </p:blipFill>
        <p:spPr bwMode="auto">
          <a:xfrm>
            <a:off x="285750" y="4143375"/>
            <a:ext cx="3357563" cy="27146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85750" y="0"/>
            <a:ext cx="6715125" cy="830263"/>
          </a:xfrm>
          <a:prstGeom prst="rect">
            <a:avLst/>
          </a:prstGeom>
          <a:noFill/>
          <a:ln w="9525">
            <a:noFill/>
            <a:miter lim="800000"/>
            <a:headEnd/>
            <a:tailEnd/>
          </a:ln>
        </p:spPr>
        <p:txBody>
          <a:bodyPr>
            <a:spAutoFit/>
          </a:bodyPr>
          <a:lstStyle/>
          <a:p>
            <a:pPr algn="ctr"/>
            <a:r>
              <a:rPr lang="en-IN" sz="2400" b="1" u="sng"/>
              <a:t>2</a:t>
            </a:r>
            <a:r>
              <a:rPr lang="en-IN" sz="2400" b="1" u="sng" baseline="30000"/>
              <a:t>nd</a:t>
            </a:r>
            <a:r>
              <a:rPr lang="en-IN" sz="2400" b="1" u="sng"/>
              <a:t> An Appeal from Rathindranath</a:t>
            </a:r>
          </a:p>
          <a:p>
            <a:pPr algn="ctr"/>
            <a:r>
              <a:rPr lang="en-IN" sz="2400" b="1" u="sng"/>
              <a:t>Visva-bharati News, August, 1946</a:t>
            </a:r>
          </a:p>
        </p:txBody>
      </p:sp>
      <p:sp>
        <p:nvSpPr>
          <p:cNvPr id="9219" name="Rectangle 2"/>
          <p:cNvSpPr>
            <a:spLocks noChangeArrowheads="1"/>
          </p:cNvSpPr>
          <p:nvPr/>
        </p:nvSpPr>
        <p:spPr bwMode="auto">
          <a:xfrm>
            <a:off x="357188" y="1714500"/>
            <a:ext cx="8501062" cy="5016500"/>
          </a:xfrm>
          <a:prstGeom prst="rect">
            <a:avLst/>
          </a:prstGeom>
          <a:noFill/>
          <a:ln w="9525">
            <a:noFill/>
            <a:miter lim="800000"/>
            <a:headEnd/>
            <a:tailEnd/>
          </a:ln>
        </p:spPr>
        <p:txBody>
          <a:bodyPr>
            <a:spAutoFit/>
          </a:bodyPr>
          <a:lstStyle/>
          <a:p>
            <a:pPr algn="just"/>
            <a:r>
              <a:rPr lang="en-US" sz="2000" b="1"/>
              <a:t>On the Sacred occasion of the fifth anniversary of the passing away of Rathindranath Tagoire, Founder President of the Visva-Bharati, santiniketan, I appeal once more to his numerous admirers and friends, Who have in their possession some memento of his, either in the form of letters addressed by him to them or any of his manuscripts, or any photograph of special significance, to present these, in a spirit of magnamity, to the Rabindra-Bhavana, Santiniketan. For, in this institution, as is well known, an attempt is being made for the last three years to collect and preserve all such materials as pertains to the poet’s life and works, so that scholars intending to carry on research on any aspect of these, may have an easyaccess to them. If, however, they are not willing to part with them, they would kindly send authentic copies thereof or sendthe originals to be copied out at the Bhavana, and ultimately returned to them. I sincerely hope that they would respond generously to my present appeal.”</a:t>
            </a:r>
          </a:p>
        </p:txBody>
      </p:sp>
      <p:pic>
        <p:nvPicPr>
          <p:cNvPr id="9220" name="Picture 2" descr="http://www.telegraphindia.com/1130401/images/01ravi.jpg"/>
          <p:cNvPicPr>
            <a:picLocks noChangeAspect="1" noChangeArrowheads="1"/>
          </p:cNvPicPr>
          <p:nvPr/>
        </p:nvPicPr>
        <p:blipFill>
          <a:blip r:embed="rId3"/>
          <a:srcRect/>
          <a:stretch>
            <a:fillRect/>
          </a:stretch>
        </p:blipFill>
        <p:spPr bwMode="auto">
          <a:xfrm>
            <a:off x="6286500" y="0"/>
            <a:ext cx="2857500" cy="169386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is - Baitalik at Shantiniketan , Before Covid-ExSEseIs6cI-360p-1645612062498 (online-video-cutter.com).mp4">
            <a:hlinkClick r:id="" action="ppaction://media"/>
          </p:cNvPr>
          <p:cNvPicPr>
            <a:picLocks noRot="1" noChangeAspect="1"/>
          </p:cNvPicPr>
          <p:nvPr>
            <a:videoFile r:link="rId1"/>
          </p:nvPr>
        </p:nvPicPr>
        <p:blipFill>
          <a:blip r:embed="rId4"/>
          <a:stretch>
            <a:fillRect/>
          </a:stretch>
        </p:blipFill>
        <p:spPr>
          <a:xfrm>
            <a:off x="1214414" y="1285861"/>
            <a:ext cx="6715172" cy="5036380"/>
          </a:xfrm>
          <a:prstGeom prst="rect">
            <a:avLst/>
          </a:prstGeom>
        </p:spPr>
      </p:pic>
      <p:sp>
        <p:nvSpPr>
          <p:cNvPr id="3" name="Rectangle 2"/>
          <p:cNvSpPr/>
          <p:nvPr/>
        </p:nvSpPr>
        <p:spPr>
          <a:xfrm rot="19559299">
            <a:off x="30335" y="538621"/>
            <a:ext cx="2161169" cy="769441"/>
          </a:xfrm>
          <a:prstGeom prst="rect">
            <a:avLst/>
          </a:prstGeom>
        </p:spPr>
        <p:txBody>
          <a:bodyPr wrap="none">
            <a:spAutoFit/>
          </a:bodyPr>
          <a:lstStyle/>
          <a:p>
            <a:r>
              <a:rPr lang="en-US" sz="4400" dirty="0" err="1" smtClean="0"/>
              <a:t>Boitalik</a:t>
            </a:r>
            <a:r>
              <a:rPr lang="en-US" sz="4400" dirty="0" smtClean="0"/>
              <a:t> </a:t>
            </a:r>
            <a:endParaRPr lang="en-US" sz="44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rot="-5400000">
            <a:off x="-1848643" y="2277268"/>
            <a:ext cx="6858000" cy="1446213"/>
          </a:xfrm>
          <a:prstGeom prst="rect">
            <a:avLst/>
          </a:prstGeom>
          <a:noFill/>
          <a:ln w="9525">
            <a:noFill/>
            <a:miter lim="800000"/>
            <a:headEnd/>
            <a:tailEnd/>
          </a:ln>
        </p:spPr>
        <p:txBody>
          <a:bodyPr>
            <a:spAutoFit/>
          </a:bodyPr>
          <a:lstStyle/>
          <a:p>
            <a:pPr indent="457200" algn="just" eaLnBrk="0" hangingPunct="0">
              <a:tabLst>
                <a:tab pos="1485900" algn="l"/>
              </a:tabLst>
            </a:pPr>
            <a:r>
              <a:rPr lang="en-US" sz="4400" b="1" dirty="0" err="1">
                <a:latin typeface="Times New Roman" pitchFamily="18" charset="0"/>
                <a:ea typeface="Calibri" pitchFamily="34" charset="0"/>
                <a:cs typeface="Times New Roman" pitchFamily="18" charset="0"/>
              </a:rPr>
              <a:t>Vriksha</a:t>
            </a:r>
            <a:r>
              <a:rPr lang="en-US" sz="4400" b="1" dirty="0">
                <a:latin typeface="Times New Roman" pitchFamily="18" charset="0"/>
                <a:ea typeface="Calibri" pitchFamily="34" charset="0"/>
                <a:cs typeface="Times New Roman" pitchFamily="18" charset="0"/>
              </a:rPr>
              <a:t> </a:t>
            </a:r>
            <a:r>
              <a:rPr lang="en-US" sz="4400" b="1" dirty="0" err="1">
                <a:latin typeface="Times New Roman" pitchFamily="18" charset="0"/>
                <a:ea typeface="Calibri" pitchFamily="34" charset="0"/>
                <a:cs typeface="Times New Roman" pitchFamily="18" charset="0"/>
              </a:rPr>
              <a:t>Ropana</a:t>
            </a:r>
            <a:endParaRPr lang="en-US" sz="4400" b="1" dirty="0">
              <a:latin typeface="Times New Roman" pitchFamily="18" charset="0"/>
              <a:ea typeface="Calibri" pitchFamily="34" charset="0"/>
              <a:cs typeface="Times New Roman" pitchFamily="18" charset="0"/>
            </a:endParaRPr>
          </a:p>
          <a:p>
            <a:pPr indent="457200" algn="just" eaLnBrk="0" hangingPunct="0">
              <a:tabLst>
                <a:tab pos="1485900" algn="l"/>
              </a:tabLst>
            </a:pPr>
            <a:r>
              <a:rPr lang="en-US" sz="4400" b="1" dirty="0">
                <a:latin typeface="Times New Roman" pitchFamily="18" charset="0"/>
                <a:ea typeface="Calibri" pitchFamily="34" charset="0"/>
                <a:cs typeface="Times New Roman" pitchFamily="18" charset="0"/>
              </a:rPr>
              <a:t> </a:t>
            </a:r>
            <a:r>
              <a:rPr lang="en-US" sz="2400" b="1" dirty="0">
                <a:latin typeface="Times New Roman" pitchFamily="18" charset="0"/>
                <a:ea typeface="Calibri" pitchFamily="34" charset="0"/>
                <a:cs typeface="Times New Roman" pitchFamily="18" charset="0"/>
              </a:rPr>
              <a:t>(22, </a:t>
            </a:r>
            <a:r>
              <a:rPr lang="en-US" sz="2400" b="1" dirty="0" err="1">
                <a:latin typeface="Times New Roman" pitchFamily="18" charset="0"/>
                <a:ea typeface="Calibri" pitchFamily="34" charset="0"/>
                <a:cs typeface="Times New Roman" pitchFamily="18" charset="0"/>
              </a:rPr>
              <a:t>Shravana</a:t>
            </a:r>
            <a:r>
              <a:rPr lang="en-US" sz="2400" b="1" dirty="0">
                <a:latin typeface="Times New Roman" pitchFamily="18" charset="0"/>
                <a:ea typeface="Calibri" pitchFamily="34" charset="0"/>
                <a:cs typeface="Times New Roman" pitchFamily="18" charset="0"/>
              </a:rPr>
              <a:t>, death anniversary of Tagore)</a:t>
            </a:r>
            <a:endParaRPr lang="en-US" sz="2400" b="1" dirty="0">
              <a:latin typeface="Calibri" pitchFamily="34" charset="0"/>
              <a:ea typeface="Calibri" pitchFamily="34" charset="0"/>
              <a:cs typeface="Times New Roman" pitchFamily="18" charset="0"/>
            </a:endParaRPr>
          </a:p>
        </p:txBody>
      </p:sp>
      <p:pic>
        <p:nvPicPr>
          <p:cNvPr id="22531" name="Picture 2" descr="Chandras&amp;#39; Green Project celebrated Brikkho-Ropon Utsav in Santiniketan  style Read more: http://sholoanabangaliana.in/blog… | Outdoor blanket,  Picnic blanket, Utsav"/>
          <p:cNvPicPr>
            <a:picLocks noChangeAspect="1" noChangeArrowheads="1"/>
          </p:cNvPicPr>
          <p:nvPr/>
        </p:nvPicPr>
        <p:blipFill>
          <a:blip r:embed="rId2"/>
          <a:srcRect/>
          <a:stretch>
            <a:fillRect/>
          </a:stretch>
        </p:blipFill>
        <p:spPr bwMode="auto">
          <a:xfrm>
            <a:off x="4143375" y="0"/>
            <a:ext cx="3857625" cy="3228975"/>
          </a:xfrm>
          <a:prstGeom prst="rect">
            <a:avLst/>
          </a:prstGeom>
          <a:noFill/>
          <a:ln w="9525">
            <a:noFill/>
            <a:miter lim="800000"/>
            <a:headEnd/>
            <a:tailEnd/>
          </a:ln>
        </p:spPr>
      </p:pic>
      <p:pic>
        <p:nvPicPr>
          <p:cNvPr id="22532" name="Picture 3" descr="SANTINIKETAN - Attractions &amp; activities - West Bengal Tourism, Experience  Bengal, Dept. of Tourism, Govt. of W. B."/>
          <p:cNvPicPr>
            <a:picLocks noChangeAspect="1" noChangeArrowheads="1"/>
          </p:cNvPicPr>
          <p:nvPr/>
        </p:nvPicPr>
        <p:blipFill>
          <a:blip r:embed="rId3"/>
          <a:srcRect/>
          <a:stretch>
            <a:fillRect/>
          </a:stretch>
        </p:blipFill>
        <p:spPr bwMode="auto">
          <a:xfrm>
            <a:off x="2352675" y="3357563"/>
            <a:ext cx="6791325" cy="3500437"/>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is - DD Santiniketan_ Santiniketan-e Brikhhoropon O Holokorshan 1426--r5vFqipmNc-360p-1645614116496(1) (online-video-cutter.com)(1).mp4">
            <a:hlinkClick r:id="" action="ppaction://media"/>
          </p:cNvPr>
          <p:cNvPicPr>
            <a:picLocks noRot="1" noChangeAspect="1"/>
          </p:cNvPicPr>
          <p:nvPr>
            <a:videoFile r:link="rId1"/>
          </p:nvPr>
        </p:nvPicPr>
        <p:blipFill>
          <a:blip r:embed="rId4"/>
          <a:stretch>
            <a:fillRect/>
          </a:stretch>
        </p:blipFill>
        <p:spPr>
          <a:xfrm>
            <a:off x="857224" y="928670"/>
            <a:ext cx="7620053" cy="5715040"/>
          </a:xfrm>
          <a:prstGeom prst="rect">
            <a:avLst/>
          </a:prstGeom>
        </p:spPr>
      </p:pic>
      <p:sp>
        <p:nvSpPr>
          <p:cNvPr id="3" name="Rectangle 2"/>
          <p:cNvSpPr/>
          <p:nvPr/>
        </p:nvSpPr>
        <p:spPr>
          <a:xfrm>
            <a:off x="500034" y="0"/>
            <a:ext cx="8643966" cy="523220"/>
          </a:xfrm>
          <a:prstGeom prst="rect">
            <a:avLst/>
          </a:prstGeom>
        </p:spPr>
        <p:txBody>
          <a:bodyPr wrap="square">
            <a:spAutoFit/>
          </a:bodyPr>
          <a:lstStyle/>
          <a:p>
            <a:r>
              <a:rPr lang="en-US" sz="2800" dirty="0" err="1" smtClean="0"/>
              <a:t>Brikharopona</a:t>
            </a:r>
            <a:r>
              <a:rPr lang="en-US" sz="2800" dirty="0" smtClean="0"/>
              <a:t> </a:t>
            </a:r>
            <a:r>
              <a:rPr lang="en-US" sz="2800" dirty="0" err="1" smtClean="0"/>
              <a:t>anusthan</a:t>
            </a:r>
            <a:r>
              <a:rPr lang="en-US" sz="2800" dirty="0" smtClean="0"/>
              <a:t> at </a:t>
            </a:r>
            <a:r>
              <a:rPr lang="en-US" sz="2800" dirty="0" err="1" smtClean="0"/>
              <a:t>Visva-Bharati</a:t>
            </a:r>
            <a:r>
              <a:rPr lang="en-US" sz="2800" dirty="0" smtClean="0"/>
              <a:t>,</a:t>
            </a:r>
            <a:r>
              <a:rPr lang="en-US" sz="2800" baseline="0" dirty="0" smtClean="0"/>
              <a:t> </a:t>
            </a:r>
            <a:r>
              <a:rPr lang="en-US" sz="2800" baseline="0" dirty="0" err="1" smtClean="0"/>
              <a:t>Santiniketan</a:t>
            </a:r>
            <a:endParaRPr lang="en-US" sz="28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642938" y="0"/>
            <a:ext cx="6643687" cy="708025"/>
          </a:xfrm>
          <a:prstGeom prst="rect">
            <a:avLst/>
          </a:prstGeom>
          <a:noFill/>
          <a:ln w="9525">
            <a:noFill/>
            <a:miter lim="800000"/>
            <a:headEnd/>
            <a:tailEnd/>
          </a:ln>
        </p:spPr>
        <p:txBody>
          <a:bodyPr>
            <a:spAutoFit/>
          </a:bodyPr>
          <a:lstStyle/>
          <a:p>
            <a:pPr indent="457200" algn="just" eaLnBrk="0" hangingPunct="0">
              <a:tabLst>
                <a:tab pos="1485900" algn="l"/>
              </a:tabLst>
            </a:pPr>
            <a:r>
              <a:rPr lang="en-US" sz="4000" b="1">
                <a:latin typeface="Times New Roman" pitchFamily="18" charset="0"/>
                <a:ea typeface="Calibri" pitchFamily="34" charset="0"/>
                <a:cs typeface="Times New Roman" pitchFamily="18" charset="0"/>
              </a:rPr>
              <a:t>Halakarshna</a:t>
            </a:r>
            <a:r>
              <a:rPr lang="en-US" sz="3200" b="1">
                <a:latin typeface="Times New Roman" pitchFamily="18" charset="0"/>
                <a:ea typeface="Calibri" pitchFamily="34" charset="0"/>
                <a:cs typeface="Times New Roman" pitchFamily="18" charset="0"/>
              </a:rPr>
              <a:t> (23 Shravana)</a:t>
            </a:r>
            <a:r>
              <a:rPr lang="en-GB" sz="3200" b="1">
                <a:latin typeface="Calibri" pitchFamily="34" charset="0"/>
                <a:ea typeface="Calibri" pitchFamily="34" charset="0"/>
                <a:cs typeface="Times New Roman" pitchFamily="18" charset="0"/>
              </a:rPr>
              <a:t> </a:t>
            </a:r>
            <a:endParaRPr lang="en-US" sz="3200" b="1">
              <a:latin typeface="Calibri" pitchFamily="34" charset="0"/>
              <a:ea typeface="Calibri" pitchFamily="34" charset="0"/>
              <a:cs typeface="Times New Roman" pitchFamily="18" charset="0"/>
            </a:endParaRPr>
          </a:p>
        </p:txBody>
      </p:sp>
      <p:pic>
        <p:nvPicPr>
          <p:cNvPr id="25603" name="Picture 2" descr="252 Shantiniketan Photos and Premium High Res Pictures - Getty Images"/>
          <p:cNvPicPr>
            <a:picLocks noChangeAspect="1" noChangeArrowheads="1"/>
          </p:cNvPicPr>
          <p:nvPr/>
        </p:nvPicPr>
        <p:blipFill>
          <a:blip r:embed="rId2"/>
          <a:srcRect/>
          <a:stretch>
            <a:fillRect/>
          </a:stretch>
        </p:blipFill>
        <p:spPr bwMode="auto">
          <a:xfrm>
            <a:off x="1000125" y="1238250"/>
            <a:ext cx="7500938" cy="56197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2Mate.is - Halakarshan Utsav 2019 - হলকর্ষণ উৎসব ১৪২৬-LlUiYcs689Q-720p-1645614686702 (online-video-cutter.com)(1).mp4">
            <a:hlinkClick r:id="" action="ppaction://media"/>
          </p:cNvPr>
          <p:cNvPicPr>
            <a:picLocks noRot="1" noChangeAspect="1"/>
          </p:cNvPicPr>
          <p:nvPr>
            <a:videoFile r:link="rId1"/>
          </p:nvPr>
        </p:nvPicPr>
        <p:blipFill>
          <a:blip r:embed="rId4"/>
          <a:stretch>
            <a:fillRect/>
          </a:stretch>
        </p:blipFill>
        <p:spPr>
          <a:xfrm>
            <a:off x="714349" y="928670"/>
            <a:ext cx="7715303" cy="5786478"/>
          </a:xfrm>
          <a:prstGeom prst="rect">
            <a:avLst/>
          </a:prstGeom>
        </p:spPr>
      </p:pic>
      <p:sp>
        <p:nvSpPr>
          <p:cNvPr id="5" name="Rectangle 4"/>
          <p:cNvSpPr/>
          <p:nvPr/>
        </p:nvSpPr>
        <p:spPr>
          <a:xfrm>
            <a:off x="714348" y="214290"/>
            <a:ext cx="8234305" cy="523220"/>
          </a:xfrm>
          <a:prstGeom prst="rect">
            <a:avLst/>
          </a:prstGeom>
        </p:spPr>
        <p:txBody>
          <a:bodyPr wrap="none">
            <a:spAutoFit/>
          </a:bodyPr>
          <a:lstStyle/>
          <a:p>
            <a:r>
              <a:rPr lang="en-US" sz="2800" dirty="0" err="1" smtClean="0"/>
              <a:t>Halakarshana</a:t>
            </a:r>
            <a:r>
              <a:rPr lang="en-US" sz="2800" dirty="0" smtClean="0"/>
              <a:t>  </a:t>
            </a:r>
            <a:r>
              <a:rPr lang="en-US" sz="2800" dirty="0" err="1" smtClean="0"/>
              <a:t>Anusthan</a:t>
            </a:r>
            <a:r>
              <a:rPr lang="en-US" sz="2800" dirty="0" smtClean="0"/>
              <a:t>, </a:t>
            </a:r>
            <a:r>
              <a:rPr lang="en-US" sz="2800" dirty="0" err="1" smtClean="0"/>
              <a:t>Visva-Bharati</a:t>
            </a:r>
            <a:r>
              <a:rPr lang="en-US" sz="2800" dirty="0" smtClean="0"/>
              <a:t>, </a:t>
            </a:r>
            <a:r>
              <a:rPr lang="en-US" sz="2800" dirty="0" err="1" smtClean="0"/>
              <a:t>Sriniketan</a:t>
            </a:r>
            <a:endParaRPr lang="en-US" sz="28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428625" y="428625"/>
            <a:ext cx="4572000" cy="954088"/>
          </a:xfrm>
          <a:prstGeom prst="rect">
            <a:avLst/>
          </a:prstGeom>
          <a:noFill/>
          <a:ln w="9525">
            <a:noFill/>
            <a:miter lim="800000"/>
            <a:headEnd/>
            <a:tailEnd/>
          </a:ln>
        </p:spPr>
        <p:txBody>
          <a:bodyPr>
            <a:spAutoFit/>
          </a:bodyPr>
          <a:lstStyle/>
          <a:p>
            <a:pPr indent="457200" algn="just" eaLnBrk="0" hangingPunct="0">
              <a:buFontTx/>
              <a:buAutoNum type="arabicPeriod"/>
              <a:tabLst>
                <a:tab pos="1485900" algn="l"/>
              </a:tabLst>
            </a:pPr>
            <a:r>
              <a:rPr lang="en-US" sz="2800" b="1">
                <a:latin typeface="Times New Roman" pitchFamily="18" charset="0"/>
                <a:ea typeface="Calibri" pitchFamily="34" charset="0"/>
                <a:cs typeface="Times New Roman" pitchFamily="18" charset="0"/>
              </a:rPr>
              <a:t>Varsamongal			(16 August) </a:t>
            </a:r>
            <a:endParaRPr lang="en-US" sz="2800" b="1">
              <a:latin typeface="Calibri" pitchFamily="34" charset="0"/>
              <a:ea typeface="Calibri" pitchFamily="34" charset="0"/>
              <a:cs typeface="Times New Roman" pitchFamily="18" charset="0"/>
            </a:endParaRPr>
          </a:p>
        </p:txBody>
      </p:sp>
      <p:pic>
        <p:nvPicPr>
          <p:cNvPr id="27651" name="Picture 4" descr="Visva Bharati #Barsha Mangal2011(Rabindra Nritya)#Swaraj Chatterjee -  YouTube"/>
          <p:cNvPicPr>
            <a:picLocks noChangeAspect="1" noChangeArrowheads="1"/>
          </p:cNvPicPr>
          <p:nvPr/>
        </p:nvPicPr>
        <p:blipFill>
          <a:blip r:embed="rId2"/>
          <a:srcRect/>
          <a:stretch>
            <a:fillRect/>
          </a:stretch>
        </p:blipFill>
        <p:spPr bwMode="auto">
          <a:xfrm>
            <a:off x="285750" y="1873250"/>
            <a:ext cx="8858250" cy="49847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57188" y="214313"/>
            <a:ext cx="8501062" cy="584200"/>
          </a:xfrm>
          <a:prstGeom prst="rect">
            <a:avLst/>
          </a:prstGeom>
          <a:noFill/>
          <a:ln w="9525">
            <a:noFill/>
            <a:miter lim="800000"/>
            <a:headEnd/>
            <a:tailEnd/>
          </a:ln>
        </p:spPr>
        <p:txBody>
          <a:bodyPr>
            <a:spAutoFit/>
          </a:bodyPr>
          <a:lstStyle/>
          <a:p>
            <a:r>
              <a:rPr lang="en-US" sz="3200" b="1">
                <a:latin typeface="Times New Roman" pitchFamily="18" charset="0"/>
                <a:ea typeface="Calibri" pitchFamily="34" charset="0"/>
                <a:cs typeface="Times New Roman" pitchFamily="18" charset="0"/>
              </a:rPr>
              <a:t>Sharadotsava      (15 day-Drama Festival)</a:t>
            </a:r>
            <a:endParaRPr lang="en-US" sz="3200">
              <a:ea typeface="Calibri" pitchFamily="34" charset="0"/>
              <a:cs typeface="Times New Roman" pitchFamily="18" charset="0"/>
            </a:endParaRPr>
          </a:p>
        </p:txBody>
      </p:sp>
      <p:pic>
        <p:nvPicPr>
          <p:cNvPr id="23555" name="Picture 2" descr="Shantiniketan, The Abode of Peace; Complete Tour Guide"/>
          <p:cNvPicPr>
            <a:picLocks noChangeAspect="1" noChangeArrowheads="1"/>
          </p:cNvPicPr>
          <p:nvPr/>
        </p:nvPicPr>
        <p:blipFill>
          <a:blip r:embed="rId2"/>
          <a:srcRect/>
          <a:stretch>
            <a:fillRect/>
          </a:stretch>
        </p:blipFill>
        <p:spPr bwMode="auto">
          <a:xfrm>
            <a:off x="642938" y="1500188"/>
            <a:ext cx="3924300" cy="2578100"/>
          </a:xfrm>
          <a:prstGeom prst="rect">
            <a:avLst/>
          </a:prstGeom>
          <a:noFill/>
          <a:ln w="9525">
            <a:noFill/>
            <a:miter lim="800000"/>
            <a:headEnd/>
            <a:tailEnd/>
          </a:ln>
        </p:spPr>
      </p:pic>
      <p:pic>
        <p:nvPicPr>
          <p:cNvPr id="23556" name="Picture 5" descr="MaliaGarden Live Siuli Flower - Coral Jasmine Flower Tree - (Nyctanthes  Arbor) - Parijat - Night Flower 1 Plant : Amazon.in: Garden &amp;amp; Outdoors"/>
          <p:cNvPicPr>
            <a:picLocks noChangeAspect="1" noChangeArrowheads="1"/>
          </p:cNvPicPr>
          <p:nvPr/>
        </p:nvPicPr>
        <p:blipFill>
          <a:blip r:embed="rId3"/>
          <a:srcRect/>
          <a:stretch>
            <a:fillRect/>
          </a:stretch>
        </p:blipFill>
        <p:spPr bwMode="auto">
          <a:xfrm>
            <a:off x="5075238" y="928688"/>
            <a:ext cx="4068762" cy="3317875"/>
          </a:xfrm>
          <a:prstGeom prst="rect">
            <a:avLst/>
          </a:prstGeom>
          <a:noFill/>
          <a:ln w="9525">
            <a:noFill/>
            <a:miter lim="800000"/>
            <a:headEnd/>
            <a:tailEnd/>
          </a:ln>
        </p:spPr>
      </p:pic>
      <p:sp>
        <p:nvSpPr>
          <p:cNvPr id="23557" name="AutoShape 7" descr="Varun Dhawan Fans on Twitter: &amp;quot;Night jasmine or SHIULI ful is a highly  perfumed flower. The flower is the official flower of the state of West  Bengal, India. 🌼 OCTOBER TRAILER TOMORROW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3558" name="Picture 5" descr="Kashful Images – Browse 159 Stock Photos, Vectors, and Video | Adobe Stock"/>
          <p:cNvPicPr>
            <a:picLocks noChangeAspect="1" noChangeArrowheads="1"/>
          </p:cNvPicPr>
          <p:nvPr/>
        </p:nvPicPr>
        <p:blipFill>
          <a:blip r:embed="rId4"/>
          <a:srcRect/>
          <a:stretch>
            <a:fillRect/>
          </a:stretch>
        </p:blipFill>
        <p:spPr bwMode="auto">
          <a:xfrm>
            <a:off x="5000625" y="4214813"/>
            <a:ext cx="4143375" cy="2643187"/>
          </a:xfrm>
          <a:prstGeom prst="rect">
            <a:avLst/>
          </a:prstGeom>
          <a:noFill/>
          <a:ln w="9525">
            <a:noFill/>
            <a:miter lim="800000"/>
            <a:headEnd/>
            <a:tailEnd/>
          </a:ln>
        </p:spPr>
      </p:pic>
      <p:pic>
        <p:nvPicPr>
          <p:cNvPr id="23559" name="Picture 9" descr="D&amp;#39;source Dhaki | Durga Puja | D&amp;#39;Source Digital Online Learning Environment  for Design: Courses, Resources, Case Studies, Galleries, Videos"/>
          <p:cNvPicPr>
            <a:picLocks noChangeAspect="1" noChangeArrowheads="1"/>
          </p:cNvPicPr>
          <p:nvPr/>
        </p:nvPicPr>
        <p:blipFill>
          <a:blip r:embed="rId5"/>
          <a:srcRect/>
          <a:stretch>
            <a:fillRect/>
          </a:stretch>
        </p:blipFill>
        <p:spPr bwMode="auto">
          <a:xfrm>
            <a:off x="357188" y="4235450"/>
            <a:ext cx="4286250" cy="26225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357188"/>
            <a:ext cx="8715375" cy="584200"/>
          </a:xfrm>
          <a:prstGeom prst="rect">
            <a:avLst/>
          </a:prstGeom>
          <a:noFill/>
          <a:ln w="9525">
            <a:noFill/>
            <a:miter lim="800000"/>
            <a:headEnd/>
            <a:tailEnd/>
          </a:ln>
        </p:spPr>
        <p:txBody>
          <a:bodyPr>
            <a:spAutoFit/>
          </a:bodyPr>
          <a:lstStyle/>
          <a:p>
            <a:r>
              <a:rPr lang="en-US" sz="3200" b="1">
                <a:latin typeface="Times New Roman" pitchFamily="18" charset="0"/>
                <a:ea typeface="Calibri" pitchFamily="34" charset="0"/>
                <a:cs typeface="Times New Roman" pitchFamily="18" charset="0"/>
              </a:rPr>
              <a:t>Sharadotsava   (15 day-Drama Festival)</a:t>
            </a:r>
            <a:endParaRPr lang="en-US" sz="3200">
              <a:ea typeface="Calibri" pitchFamily="34" charset="0"/>
              <a:cs typeface="Times New Roman" pitchFamily="18" charset="0"/>
            </a:endParaRPr>
          </a:p>
        </p:txBody>
      </p:sp>
      <p:pic>
        <p:nvPicPr>
          <p:cNvPr id="28675" name="Picture 2" descr="Rabindranath with the cast of Tasher Desh | Rare photos, Indian history,  Rare pictures"/>
          <p:cNvPicPr>
            <a:picLocks noChangeAspect="1" noChangeArrowheads="1"/>
          </p:cNvPicPr>
          <p:nvPr/>
        </p:nvPicPr>
        <p:blipFill>
          <a:blip r:embed="rId2"/>
          <a:srcRect/>
          <a:stretch>
            <a:fillRect/>
          </a:stretch>
        </p:blipFill>
        <p:spPr bwMode="auto">
          <a:xfrm>
            <a:off x="0" y="3357563"/>
            <a:ext cx="4755708" cy="3500438"/>
          </a:xfrm>
          <a:prstGeom prst="rect">
            <a:avLst/>
          </a:prstGeom>
          <a:noFill/>
          <a:ln w="9525">
            <a:noFill/>
            <a:miter lim="800000"/>
            <a:headEnd/>
            <a:tailEnd/>
          </a:ln>
        </p:spPr>
      </p:pic>
      <p:pic>
        <p:nvPicPr>
          <p:cNvPr id="28676" name="Picture 3" descr="Rabindranath Tagore with his granddaughter and grandnephew in Santiniketan  on 10 April 1934 Stock Photo - Alamy"/>
          <p:cNvPicPr>
            <a:picLocks noChangeAspect="1" noChangeArrowheads="1"/>
          </p:cNvPicPr>
          <p:nvPr/>
        </p:nvPicPr>
        <p:blipFill>
          <a:blip r:embed="rId3"/>
          <a:srcRect/>
          <a:stretch>
            <a:fillRect/>
          </a:stretch>
        </p:blipFill>
        <p:spPr bwMode="auto">
          <a:xfrm>
            <a:off x="4313683" y="1142984"/>
            <a:ext cx="4830317" cy="392463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14313" y="357188"/>
            <a:ext cx="8572500" cy="1077912"/>
          </a:xfrm>
          <a:prstGeom prst="rect">
            <a:avLst/>
          </a:prstGeom>
          <a:noFill/>
          <a:ln w="9525">
            <a:noFill/>
            <a:miter lim="800000"/>
            <a:headEnd/>
            <a:tailEnd/>
          </a:ln>
        </p:spPr>
        <p:txBody>
          <a:bodyPr>
            <a:spAutoFit/>
          </a:bodyPr>
          <a:lstStyle/>
          <a:p>
            <a:pPr indent="457200" algn="just" eaLnBrk="0" hangingPunct="0">
              <a:buFontTx/>
              <a:buAutoNum type="arabicPeriod"/>
              <a:tabLst>
                <a:tab pos="1485900" algn="l"/>
              </a:tabLst>
            </a:pPr>
            <a:r>
              <a:rPr lang="en-US" sz="3200" b="1">
                <a:latin typeface="Times New Roman" pitchFamily="18" charset="0"/>
                <a:ea typeface="Calibri" pitchFamily="34" charset="0"/>
                <a:cs typeface="Times New Roman" pitchFamily="18" charset="0"/>
              </a:rPr>
              <a:t>Ananda Bazar (Handicrafts fair  by School Students)</a:t>
            </a:r>
            <a:endParaRPr lang="en-US" sz="3200" b="1">
              <a:latin typeface="Calibri" pitchFamily="34" charset="0"/>
              <a:ea typeface="Calibri" pitchFamily="34" charset="0"/>
              <a:cs typeface="Times New Roman" pitchFamily="18" charset="0"/>
            </a:endParaRPr>
          </a:p>
        </p:txBody>
      </p:sp>
      <p:pic>
        <p:nvPicPr>
          <p:cNvPr id="29699" name="Picture 2" descr="Nandan Mela | Santiniketan"/>
          <p:cNvPicPr>
            <a:picLocks noChangeAspect="1" noChangeArrowheads="1"/>
          </p:cNvPicPr>
          <p:nvPr/>
        </p:nvPicPr>
        <p:blipFill>
          <a:blip r:embed="rId2"/>
          <a:srcRect/>
          <a:stretch>
            <a:fillRect/>
          </a:stretch>
        </p:blipFill>
        <p:spPr bwMode="auto">
          <a:xfrm>
            <a:off x="0" y="4883150"/>
            <a:ext cx="2971800" cy="1974850"/>
          </a:xfrm>
          <a:prstGeom prst="rect">
            <a:avLst/>
          </a:prstGeom>
          <a:noFill/>
          <a:ln w="9525">
            <a:noFill/>
            <a:miter lim="800000"/>
            <a:headEnd/>
            <a:tailEnd/>
          </a:ln>
        </p:spPr>
      </p:pic>
      <p:pic>
        <p:nvPicPr>
          <p:cNvPr id="29700" name="Picture 3" descr="Unique characteristics of &amp;#39;Anandabazar&amp;#39; mela of Santiniketan - Anandabazar"/>
          <p:cNvPicPr>
            <a:picLocks noChangeAspect="1" noChangeArrowheads="1"/>
          </p:cNvPicPr>
          <p:nvPr/>
        </p:nvPicPr>
        <p:blipFill>
          <a:blip r:embed="rId3"/>
          <a:srcRect/>
          <a:stretch>
            <a:fillRect/>
          </a:stretch>
        </p:blipFill>
        <p:spPr bwMode="auto">
          <a:xfrm>
            <a:off x="5072063" y="4214813"/>
            <a:ext cx="4071937" cy="2643187"/>
          </a:xfrm>
          <a:prstGeom prst="rect">
            <a:avLst/>
          </a:prstGeom>
          <a:noFill/>
          <a:ln w="9525">
            <a:noFill/>
            <a:miter lim="800000"/>
            <a:headEnd/>
            <a:tailEnd/>
          </a:ln>
        </p:spPr>
      </p:pic>
      <p:pic>
        <p:nvPicPr>
          <p:cNvPr id="29701" name="Picture 4" descr="Ananda Bazar | Santiniketan"/>
          <p:cNvPicPr>
            <a:picLocks noChangeAspect="1" noChangeArrowheads="1"/>
          </p:cNvPicPr>
          <p:nvPr/>
        </p:nvPicPr>
        <p:blipFill>
          <a:blip r:embed="rId4"/>
          <a:srcRect/>
          <a:stretch>
            <a:fillRect/>
          </a:stretch>
        </p:blipFill>
        <p:spPr bwMode="auto">
          <a:xfrm>
            <a:off x="357188" y="1785938"/>
            <a:ext cx="3614737" cy="2549525"/>
          </a:xfrm>
          <a:prstGeom prst="rect">
            <a:avLst/>
          </a:prstGeom>
          <a:noFill/>
          <a:ln w="9525">
            <a:noFill/>
            <a:miter lim="800000"/>
            <a:headEnd/>
            <a:tailEnd/>
          </a:ln>
        </p:spPr>
      </p:pic>
      <p:pic>
        <p:nvPicPr>
          <p:cNvPr id="29702" name="Picture 5" descr="Anandamela 2019 in Visva - Bharati,Santiniketan - YouTube"/>
          <p:cNvPicPr>
            <a:picLocks noChangeAspect="1" noChangeArrowheads="1"/>
          </p:cNvPicPr>
          <p:nvPr/>
        </p:nvPicPr>
        <p:blipFill>
          <a:blip r:embed="rId5"/>
          <a:srcRect/>
          <a:stretch>
            <a:fillRect/>
          </a:stretch>
        </p:blipFill>
        <p:spPr bwMode="auto">
          <a:xfrm>
            <a:off x="4500563" y="2071688"/>
            <a:ext cx="3900487" cy="18145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4929188" y="428625"/>
            <a:ext cx="4786312" cy="1084263"/>
          </a:xfrm>
          <a:prstGeom prst="rect">
            <a:avLst/>
          </a:prstGeom>
          <a:noFill/>
          <a:ln w="9525">
            <a:noFill/>
            <a:miter lim="800000"/>
            <a:headEnd/>
            <a:tailEnd/>
          </a:ln>
        </p:spPr>
        <p:txBody>
          <a:bodyPr>
            <a:spAutoFit/>
          </a:bodyPr>
          <a:lstStyle/>
          <a:p>
            <a:pPr indent="457200" algn="just" eaLnBrk="0" hangingPunct="0">
              <a:buFontTx/>
              <a:buAutoNum type="arabicPeriod"/>
              <a:tabLst>
                <a:tab pos="1485900" algn="l"/>
              </a:tabLst>
            </a:pPr>
            <a:r>
              <a:rPr lang="en-US" sz="3200" b="1">
                <a:latin typeface="Times New Roman" pitchFamily="18" charset="0"/>
                <a:ea typeface="Calibri" pitchFamily="34" charset="0"/>
                <a:cs typeface="Times New Roman" pitchFamily="18" charset="0"/>
              </a:rPr>
              <a:t>Nandan Mela(1, </a:t>
            </a:r>
          </a:p>
          <a:p>
            <a:pPr indent="457200" algn="just" eaLnBrk="0" hangingPunct="0">
              <a:buFontTx/>
              <a:buAutoNum type="arabicPeriod"/>
              <a:tabLst>
                <a:tab pos="1485900" algn="l"/>
              </a:tabLst>
            </a:pPr>
            <a:r>
              <a:rPr lang="en-US" sz="3200" b="1">
                <a:latin typeface="Times New Roman" pitchFamily="18" charset="0"/>
                <a:ea typeface="Calibri" pitchFamily="34" charset="0"/>
                <a:cs typeface="Times New Roman" pitchFamily="18" charset="0"/>
              </a:rPr>
              <a:t>2 December) </a:t>
            </a:r>
            <a:endParaRPr lang="en-US" sz="3200" b="1">
              <a:latin typeface="Calibri" pitchFamily="34" charset="0"/>
              <a:ea typeface="Calibri" pitchFamily="34" charset="0"/>
              <a:cs typeface="Times New Roman" pitchFamily="18" charset="0"/>
            </a:endParaRPr>
          </a:p>
        </p:txBody>
      </p:sp>
      <p:pic>
        <p:nvPicPr>
          <p:cNvPr id="30723" name="Picture 6" descr="Studio of Nandalal Bose in Kalabhavan, Shantiniketan - YouTube"/>
          <p:cNvPicPr>
            <a:picLocks noChangeAspect="1" noChangeArrowheads="1"/>
          </p:cNvPicPr>
          <p:nvPr/>
        </p:nvPicPr>
        <p:blipFill>
          <a:blip r:embed="rId3"/>
          <a:srcRect/>
          <a:stretch>
            <a:fillRect/>
          </a:stretch>
        </p:blipFill>
        <p:spPr bwMode="auto">
          <a:xfrm>
            <a:off x="2921000" y="3357563"/>
            <a:ext cx="6223000" cy="3500437"/>
          </a:xfrm>
          <a:prstGeom prst="rect">
            <a:avLst/>
          </a:prstGeom>
          <a:noFill/>
          <a:ln w="9525">
            <a:noFill/>
            <a:miter lim="800000"/>
            <a:headEnd/>
            <a:tailEnd/>
          </a:ln>
        </p:spPr>
      </p:pic>
      <p:pic>
        <p:nvPicPr>
          <p:cNvPr id="30724" name="Picture 4" descr="Nandalal Bose - 17 artworks - painting"/>
          <p:cNvPicPr>
            <a:picLocks noChangeAspect="1" noChangeArrowheads="1"/>
          </p:cNvPicPr>
          <p:nvPr/>
        </p:nvPicPr>
        <p:blipFill>
          <a:blip r:embed="rId4"/>
          <a:srcRect/>
          <a:stretch>
            <a:fillRect/>
          </a:stretch>
        </p:blipFill>
        <p:spPr bwMode="auto">
          <a:xfrm>
            <a:off x="0" y="0"/>
            <a:ext cx="3643313" cy="5241925"/>
          </a:xfrm>
          <a:prstGeom prst="rect">
            <a:avLst/>
          </a:prstGeom>
          <a:noFill/>
          <a:ln w="9525">
            <a:noFill/>
            <a:miter lim="800000"/>
            <a:headEnd/>
            <a:tailEnd/>
          </a:ln>
        </p:spPr>
      </p:pic>
      <p:sp>
        <p:nvSpPr>
          <p:cNvPr id="30725" name="Rectangle 5"/>
          <p:cNvSpPr>
            <a:spLocks noChangeArrowheads="1"/>
          </p:cNvSpPr>
          <p:nvPr/>
        </p:nvSpPr>
        <p:spPr bwMode="auto">
          <a:xfrm>
            <a:off x="500063" y="5429250"/>
            <a:ext cx="2143125" cy="1570038"/>
          </a:xfrm>
          <a:prstGeom prst="rect">
            <a:avLst/>
          </a:prstGeom>
          <a:noFill/>
          <a:ln w="9525">
            <a:noFill/>
            <a:miter lim="800000"/>
            <a:headEnd/>
            <a:tailEnd/>
          </a:ln>
        </p:spPr>
        <p:txBody>
          <a:bodyPr>
            <a:spAutoFit/>
          </a:bodyPr>
          <a:lstStyle/>
          <a:p>
            <a:r>
              <a:rPr lang="en-US" sz="3200"/>
              <a:t>Studio of Nandalal Bose</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00375" y="2357438"/>
            <a:ext cx="5857875" cy="3970337"/>
          </a:xfrm>
          <a:prstGeom prst="rect">
            <a:avLst/>
          </a:prstGeom>
          <a:noFill/>
          <a:ln w="9525">
            <a:noFill/>
            <a:miter lim="800000"/>
            <a:headEnd/>
            <a:tailEnd/>
          </a:ln>
        </p:spPr>
        <p:txBody>
          <a:bodyPr>
            <a:spAutoFit/>
          </a:bodyPr>
          <a:lstStyle/>
          <a:p>
            <a:pPr>
              <a:buFont typeface="Wingdings" pitchFamily="2" charset="2"/>
              <a:buChar char="Ø"/>
            </a:pPr>
            <a:r>
              <a:rPr lang="en-US"/>
              <a:t>Established Rabindra-Museum on 1</a:t>
            </a:r>
            <a:r>
              <a:rPr lang="en-US" baseline="30000"/>
              <a:t>st</a:t>
            </a:r>
            <a:r>
              <a:rPr lang="en-US"/>
              <a:t> July 1942  </a:t>
            </a:r>
          </a:p>
          <a:p>
            <a:pPr>
              <a:buFont typeface="Wingdings" pitchFamily="2" charset="2"/>
              <a:buChar char="Ø"/>
            </a:pPr>
            <a:r>
              <a:rPr lang="en-US"/>
              <a:t>1</a:t>
            </a:r>
            <a:r>
              <a:rPr lang="en-US" baseline="30000"/>
              <a:t>st</a:t>
            </a:r>
            <a:r>
              <a:rPr lang="en-US"/>
              <a:t> meeting (17-08-1942) of Museum Subcommittee and decided main vision was established a Rabindra Research Centre along with Rabindra-Museum .</a:t>
            </a:r>
          </a:p>
          <a:p>
            <a:pPr>
              <a:buFont typeface="Wingdings" pitchFamily="2" charset="2"/>
              <a:buChar char="Ø"/>
            </a:pPr>
            <a:r>
              <a:rPr lang="en-US"/>
              <a:t>2</a:t>
            </a:r>
            <a:r>
              <a:rPr lang="en-US" baseline="30000"/>
              <a:t>nd</a:t>
            </a:r>
            <a:r>
              <a:rPr lang="en-US"/>
              <a:t> meeting (13-10-1942) discussed about aim and objective of Rabindra-Museum and emphasis on Rabindra-Charcha.</a:t>
            </a:r>
          </a:p>
          <a:p>
            <a:pPr>
              <a:buFont typeface="Wingdings" pitchFamily="2" charset="2"/>
              <a:buChar char="Ø"/>
            </a:pPr>
            <a:r>
              <a:rPr lang="en-US"/>
              <a:t>3</a:t>
            </a:r>
            <a:r>
              <a:rPr lang="en-US" baseline="30000"/>
              <a:t>rd</a:t>
            </a:r>
            <a:r>
              <a:rPr lang="en-US"/>
              <a:t> meeting (November 1942) committee decided to change the name from Rabindra-Museum to Rabindra-Bhavana.</a:t>
            </a:r>
          </a:p>
          <a:p>
            <a:pPr>
              <a:buFont typeface="Wingdings" pitchFamily="2" charset="2"/>
              <a:buChar char="Ø"/>
            </a:pPr>
            <a:r>
              <a:rPr lang="en-US"/>
              <a:t>Member of Subcommittee were Rathindranath Tagore, Khitimohan Sen, Nandalal Bose, Suren kar, Anil Kumar Chanda, Krishna Kripalani etc.</a:t>
            </a:r>
          </a:p>
          <a:p>
            <a:endParaRPr lang="en-US"/>
          </a:p>
        </p:txBody>
      </p:sp>
      <p:sp>
        <p:nvSpPr>
          <p:cNvPr id="10243" name="Rectangle 3"/>
          <p:cNvSpPr>
            <a:spLocks noChangeArrowheads="1"/>
          </p:cNvSpPr>
          <p:nvPr/>
        </p:nvSpPr>
        <p:spPr bwMode="auto">
          <a:xfrm>
            <a:off x="3929063" y="214313"/>
            <a:ext cx="4786312" cy="1754187"/>
          </a:xfrm>
          <a:prstGeom prst="rect">
            <a:avLst/>
          </a:prstGeom>
          <a:noFill/>
          <a:ln w="9525">
            <a:noFill/>
            <a:miter lim="800000"/>
            <a:headEnd/>
            <a:tailEnd/>
          </a:ln>
        </p:spPr>
        <p:txBody>
          <a:bodyPr>
            <a:spAutoFit/>
          </a:bodyPr>
          <a:lstStyle/>
          <a:p>
            <a:r>
              <a:rPr lang="en-US" sz="3600"/>
              <a:t>Beginning &amp; History of Development</a:t>
            </a:r>
          </a:p>
          <a:p>
            <a:endParaRPr lang="en-US" sz="3600"/>
          </a:p>
        </p:txBody>
      </p:sp>
      <p:pic>
        <p:nvPicPr>
          <p:cNvPr id="10244" name="Picture 5" descr="IMG_1356"/>
          <p:cNvPicPr>
            <a:picLocks noChangeAspect="1" noChangeArrowheads="1"/>
          </p:cNvPicPr>
          <p:nvPr/>
        </p:nvPicPr>
        <p:blipFill>
          <a:blip r:embed="rId3"/>
          <a:srcRect/>
          <a:stretch>
            <a:fillRect/>
          </a:stretch>
        </p:blipFill>
        <p:spPr bwMode="auto">
          <a:xfrm>
            <a:off x="0" y="0"/>
            <a:ext cx="3940175" cy="2214563"/>
          </a:xfrm>
          <a:prstGeom prst="rect">
            <a:avLst/>
          </a:prstGeom>
          <a:noFill/>
          <a:ln w="9525">
            <a:noFill/>
            <a:miter lim="800000"/>
            <a:headEnd/>
            <a:tailEnd/>
          </a:ln>
        </p:spPr>
      </p:pic>
      <p:pic>
        <p:nvPicPr>
          <p:cNvPr id="10245" name="Picture 1"/>
          <p:cNvPicPr>
            <a:picLocks noChangeAspect="1" noChangeArrowheads="1"/>
          </p:cNvPicPr>
          <p:nvPr/>
        </p:nvPicPr>
        <p:blipFill>
          <a:blip r:embed="rId4"/>
          <a:srcRect/>
          <a:stretch>
            <a:fillRect/>
          </a:stretch>
        </p:blipFill>
        <p:spPr bwMode="auto">
          <a:xfrm>
            <a:off x="0" y="3643313"/>
            <a:ext cx="2857500" cy="20574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928938" y="285750"/>
            <a:ext cx="6215062" cy="1077913"/>
          </a:xfrm>
          <a:prstGeom prst="rect">
            <a:avLst/>
          </a:prstGeom>
          <a:noFill/>
          <a:ln w="9525">
            <a:noFill/>
            <a:miter lim="800000"/>
            <a:headEnd/>
            <a:tailEnd/>
          </a:ln>
        </p:spPr>
        <p:txBody>
          <a:bodyPr>
            <a:spAutoFit/>
          </a:bodyPr>
          <a:lstStyle/>
          <a:p>
            <a:pPr indent="457200" algn="just" eaLnBrk="0" hangingPunct="0">
              <a:tabLst>
                <a:tab pos="1485900" algn="l"/>
              </a:tabLst>
            </a:pPr>
            <a:r>
              <a:rPr lang="en-US" sz="3200" b="1">
                <a:latin typeface="Times New Roman" pitchFamily="18" charset="0"/>
                <a:ea typeface="Calibri" pitchFamily="34" charset="0"/>
                <a:cs typeface="Times New Roman" pitchFamily="18" charset="0"/>
              </a:rPr>
              <a:t>Pous Utsava </a:t>
            </a:r>
          </a:p>
          <a:p>
            <a:pPr indent="457200" algn="just" eaLnBrk="0" hangingPunct="0">
              <a:tabLst>
                <a:tab pos="1485900" algn="l"/>
              </a:tabLst>
            </a:pPr>
            <a:r>
              <a:rPr lang="en-US" sz="3200" b="1">
                <a:latin typeface="Times New Roman" pitchFamily="18" charset="0"/>
                <a:ea typeface="Calibri" pitchFamily="34" charset="0"/>
                <a:cs typeface="Times New Roman" pitchFamily="18" charset="0"/>
              </a:rPr>
              <a:t>(23 December </a:t>
            </a:r>
            <a:r>
              <a:rPr lang="en-US" sz="3200" b="1">
                <a:latin typeface="Calibri" pitchFamily="34" charset="0"/>
                <a:ea typeface="Calibri" pitchFamily="34" charset="0"/>
                <a:cs typeface="Times New Roman" pitchFamily="18" charset="0"/>
              </a:rPr>
              <a:t>–</a:t>
            </a:r>
            <a:r>
              <a:rPr lang="en-US" sz="3200" b="1">
                <a:latin typeface="Times New Roman" pitchFamily="18" charset="0"/>
                <a:ea typeface="Calibri" pitchFamily="34" charset="0"/>
                <a:cs typeface="Times New Roman" pitchFamily="18" charset="0"/>
              </a:rPr>
              <a:t> 25 December)</a:t>
            </a:r>
            <a:endParaRPr lang="en-US" sz="3200" b="1">
              <a:latin typeface="Calibri" pitchFamily="34" charset="0"/>
              <a:ea typeface="Calibri" pitchFamily="34" charset="0"/>
              <a:cs typeface="Times New Roman" pitchFamily="18" charset="0"/>
            </a:endParaRPr>
          </a:p>
        </p:txBody>
      </p:sp>
      <p:pic>
        <p:nvPicPr>
          <p:cNvPr id="31747" name="Picture 2" descr="Poush Mela – Shantiniketan, West Bengal – Souradeep Roy"/>
          <p:cNvPicPr>
            <a:picLocks noChangeAspect="1" noChangeArrowheads="1"/>
          </p:cNvPicPr>
          <p:nvPr/>
        </p:nvPicPr>
        <p:blipFill>
          <a:blip r:embed="rId3"/>
          <a:srcRect/>
          <a:stretch>
            <a:fillRect/>
          </a:stretch>
        </p:blipFill>
        <p:spPr bwMode="auto">
          <a:xfrm>
            <a:off x="500034" y="5429250"/>
            <a:ext cx="2146300" cy="1428750"/>
          </a:xfrm>
          <a:prstGeom prst="rect">
            <a:avLst/>
          </a:prstGeom>
          <a:noFill/>
          <a:ln w="9525">
            <a:noFill/>
            <a:miter lim="800000"/>
            <a:headEnd/>
            <a:tailEnd/>
          </a:ln>
        </p:spPr>
      </p:pic>
      <p:pic>
        <p:nvPicPr>
          <p:cNvPr id="31748" name="Picture 3" descr="Shantiniketan Poush Mela is Mirror to Folk Art &amp; Culture in the Land of  Rabindranath Tagore"/>
          <p:cNvPicPr>
            <a:picLocks noChangeAspect="1" noChangeArrowheads="1"/>
          </p:cNvPicPr>
          <p:nvPr/>
        </p:nvPicPr>
        <p:blipFill>
          <a:blip r:embed="rId4"/>
          <a:srcRect/>
          <a:stretch>
            <a:fillRect/>
          </a:stretch>
        </p:blipFill>
        <p:spPr bwMode="auto">
          <a:xfrm>
            <a:off x="6477000" y="5143500"/>
            <a:ext cx="2667000" cy="1714500"/>
          </a:xfrm>
          <a:prstGeom prst="rect">
            <a:avLst/>
          </a:prstGeom>
          <a:noFill/>
          <a:ln w="9525">
            <a:noFill/>
            <a:miter lim="800000"/>
            <a:headEnd/>
            <a:tailEnd/>
          </a:ln>
        </p:spPr>
      </p:pic>
      <p:pic>
        <p:nvPicPr>
          <p:cNvPr id="31749" name="Picture 4" descr="Poush Mela of Shantiniketan - Tripoto"/>
          <p:cNvPicPr>
            <a:picLocks noChangeAspect="1" noChangeArrowheads="1"/>
          </p:cNvPicPr>
          <p:nvPr/>
        </p:nvPicPr>
        <p:blipFill>
          <a:blip r:embed="rId5"/>
          <a:srcRect/>
          <a:stretch>
            <a:fillRect/>
          </a:stretch>
        </p:blipFill>
        <p:spPr bwMode="auto">
          <a:xfrm>
            <a:off x="6286500" y="3286124"/>
            <a:ext cx="2857500" cy="1600200"/>
          </a:xfrm>
          <a:prstGeom prst="rect">
            <a:avLst/>
          </a:prstGeom>
          <a:noFill/>
          <a:ln w="9525">
            <a:noFill/>
            <a:miter lim="800000"/>
            <a:headEnd/>
            <a:tailEnd/>
          </a:ln>
        </p:spPr>
      </p:pic>
      <p:pic>
        <p:nvPicPr>
          <p:cNvPr id="31750" name="Picture 5" descr="Santiniketan Bengal's Famed Poush Mela To Be Called Off This Year Due To  COVID-19"/>
          <p:cNvPicPr>
            <a:picLocks noChangeAspect="1" noChangeArrowheads="1"/>
          </p:cNvPicPr>
          <p:nvPr/>
        </p:nvPicPr>
        <p:blipFill>
          <a:blip r:embed="rId6"/>
          <a:srcRect/>
          <a:stretch>
            <a:fillRect/>
          </a:stretch>
        </p:blipFill>
        <p:spPr bwMode="auto">
          <a:xfrm>
            <a:off x="6357950" y="1500174"/>
            <a:ext cx="2500298" cy="1538645"/>
          </a:xfrm>
          <a:prstGeom prst="rect">
            <a:avLst/>
          </a:prstGeom>
          <a:noFill/>
          <a:ln w="9525">
            <a:noFill/>
            <a:miter lim="800000"/>
            <a:headEnd/>
            <a:tailEnd/>
          </a:ln>
        </p:spPr>
      </p:pic>
      <p:pic>
        <p:nvPicPr>
          <p:cNvPr id="31751" name="Picture 6" descr="Shantiniketan Poush Mela is Mirror to Folk Art &amp; Culture in the Land of  Rabindranath Tagore"/>
          <p:cNvPicPr>
            <a:picLocks noChangeAspect="1" noChangeArrowheads="1"/>
          </p:cNvPicPr>
          <p:nvPr/>
        </p:nvPicPr>
        <p:blipFill>
          <a:blip r:embed="rId7"/>
          <a:srcRect/>
          <a:stretch>
            <a:fillRect/>
          </a:stretch>
        </p:blipFill>
        <p:spPr bwMode="auto">
          <a:xfrm>
            <a:off x="928688" y="3929063"/>
            <a:ext cx="2238375" cy="1438275"/>
          </a:xfrm>
          <a:prstGeom prst="rect">
            <a:avLst/>
          </a:prstGeom>
          <a:noFill/>
          <a:ln w="9525">
            <a:noFill/>
            <a:miter lim="800000"/>
            <a:headEnd/>
            <a:tailEnd/>
          </a:ln>
        </p:spPr>
      </p:pic>
      <p:pic>
        <p:nvPicPr>
          <p:cNvPr id="31752" name="Picture 7" descr="Traders' outfit to seek PM's intervention over scrapping of Poush Mela |  Cities News,The Indian Express"/>
          <p:cNvPicPr>
            <a:picLocks noChangeAspect="1" noChangeArrowheads="1"/>
          </p:cNvPicPr>
          <p:nvPr/>
        </p:nvPicPr>
        <p:blipFill>
          <a:blip r:embed="rId8"/>
          <a:srcRect/>
          <a:stretch>
            <a:fillRect/>
          </a:stretch>
        </p:blipFill>
        <p:spPr bwMode="auto">
          <a:xfrm>
            <a:off x="0" y="2214563"/>
            <a:ext cx="2867025" cy="1590675"/>
          </a:xfrm>
          <a:prstGeom prst="rect">
            <a:avLst/>
          </a:prstGeom>
          <a:noFill/>
          <a:ln w="9525">
            <a:noFill/>
            <a:miter lim="800000"/>
            <a:headEnd/>
            <a:tailEnd/>
          </a:ln>
        </p:spPr>
      </p:pic>
      <p:pic>
        <p:nvPicPr>
          <p:cNvPr id="31753" name="Picture 9" descr="Tribal Dance at Poush Mela - Picture of Santiniketan, Birbhum District -  Tripadvisor"/>
          <p:cNvPicPr>
            <a:picLocks noChangeAspect="1" noChangeArrowheads="1"/>
          </p:cNvPicPr>
          <p:nvPr/>
        </p:nvPicPr>
        <p:blipFill>
          <a:blip r:embed="rId9"/>
          <a:srcRect/>
          <a:stretch>
            <a:fillRect/>
          </a:stretch>
        </p:blipFill>
        <p:spPr bwMode="auto">
          <a:xfrm>
            <a:off x="3500438" y="3429000"/>
            <a:ext cx="2647950" cy="1724025"/>
          </a:xfrm>
          <a:prstGeom prst="rect">
            <a:avLst/>
          </a:prstGeom>
          <a:noFill/>
          <a:ln w="9525">
            <a:noFill/>
            <a:miter lim="800000"/>
            <a:headEnd/>
            <a:tailEnd/>
          </a:ln>
        </p:spPr>
      </p:pic>
      <p:pic>
        <p:nvPicPr>
          <p:cNvPr id="31754" name="Picture 10" descr="Exploring Tagore's Santiniketan, a Unique Abode of Learning"/>
          <p:cNvPicPr>
            <a:picLocks noChangeAspect="1" noChangeArrowheads="1"/>
          </p:cNvPicPr>
          <p:nvPr/>
        </p:nvPicPr>
        <p:blipFill>
          <a:blip r:embed="rId10"/>
          <a:srcRect/>
          <a:stretch>
            <a:fillRect/>
          </a:stretch>
        </p:blipFill>
        <p:spPr bwMode="auto">
          <a:xfrm>
            <a:off x="3571868" y="1500174"/>
            <a:ext cx="2581275" cy="1771650"/>
          </a:xfrm>
          <a:prstGeom prst="rect">
            <a:avLst/>
          </a:prstGeom>
          <a:noFill/>
          <a:ln w="9525">
            <a:noFill/>
            <a:miter lim="800000"/>
            <a:headEnd/>
            <a:tailEnd/>
          </a:ln>
        </p:spPr>
      </p:pic>
      <p:pic>
        <p:nvPicPr>
          <p:cNvPr id="31755" name="Picture 11" descr="Poush Mela 2021 in Shantiniketan | Poush Mela in Birbhum District | Adotrip"/>
          <p:cNvPicPr>
            <a:picLocks noChangeAspect="1" noChangeArrowheads="1"/>
          </p:cNvPicPr>
          <p:nvPr/>
        </p:nvPicPr>
        <p:blipFill>
          <a:blip r:embed="rId11"/>
          <a:srcRect/>
          <a:stretch>
            <a:fillRect/>
          </a:stretch>
        </p:blipFill>
        <p:spPr bwMode="auto">
          <a:xfrm>
            <a:off x="3643306" y="5417814"/>
            <a:ext cx="2571760" cy="1440186"/>
          </a:xfrm>
          <a:prstGeom prst="rect">
            <a:avLst/>
          </a:prstGeom>
          <a:noFill/>
          <a:ln w="9525">
            <a:noFill/>
            <a:miter lim="800000"/>
            <a:headEnd/>
            <a:tailEnd/>
          </a:ln>
        </p:spPr>
      </p:pic>
      <p:pic>
        <p:nvPicPr>
          <p:cNvPr id="31756" name="Picture 4" descr="On Children's Day: A letter from a father to his daughter"/>
          <p:cNvPicPr>
            <a:picLocks noChangeAspect="1" noChangeArrowheads="1"/>
          </p:cNvPicPr>
          <p:nvPr/>
        </p:nvPicPr>
        <p:blipFill>
          <a:blip r:embed="rId12"/>
          <a:srcRect/>
          <a:stretch>
            <a:fillRect/>
          </a:stretch>
        </p:blipFill>
        <p:spPr bwMode="auto">
          <a:xfrm>
            <a:off x="-571500" y="0"/>
            <a:ext cx="3914775" cy="2357438"/>
          </a:xfrm>
          <a:prstGeom prst="rect">
            <a:avLst/>
          </a:prstGeom>
          <a:noFill/>
          <a:ln w="9525">
            <a:noFill/>
            <a:miter lim="800000"/>
            <a:headEnd/>
            <a:tailEnd/>
          </a:ln>
        </p:spPr>
      </p:pic>
      <p:sp>
        <p:nvSpPr>
          <p:cNvPr id="13" name="Rectangle 12"/>
          <p:cNvSpPr/>
          <p:nvPr/>
        </p:nvSpPr>
        <p:spPr>
          <a:xfrm rot="16200000">
            <a:off x="-902189" y="583359"/>
            <a:ext cx="2661602" cy="923330"/>
          </a:xfrm>
          <a:prstGeom prst="rect">
            <a:avLst/>
          </a:prstGeom>
        </p:spPr>
        <p:txBody>
          <a:bodyPr wrap="square">
            <a:spAutoFit/>
          </a:bodyPr>
          <a:lstStyle/>
          <a:p>
            <a:r>
              <a:rPr lang="en-US" dirty="0" smtClean="0"/>
              <a:t>Jawaharlal Nehru and </a:t>
            </a:r>
            <a:r>
              <a:rPr lang="en-US" dirty="0" err="1" smtClean="0"/>
              <a:t>Indira</a:t>
            </a:r>
            <a:r>
              <a:rPr lang="en-US" dirty="0" smtClean="0"/>
              <a:t> Gandhi on </a:t>
            </a:r>
            <a:r>
              <a:rPr lang="en-US" dirty="0" err="1" smtClean="0"/>
              <a:t>Nagardola</a:t>
            </a:r>
            <a:endParaRPr lang="en-US" dirty="0"/>
          </a:p>
        </p:txBody>
      </p:sp>
      <p:sp>
        <p:nvSpPr>
          <p:cNvPr id="14" name="Rectangle 13"/>
          <p:cNvSpPr/>
          <p:nvPr/>
        </p:nvSpPr>
        <p:spPr>
          <a:xfrm rot="16200000">
            <a:off x="-82759" y="4325638"/>
            <a:ext cx="1418043" cy="646331"/>
          </a:xfrm>
          <a:prstGeom prst="rect">
            <a:avLst/>
          </a:prstGeom>
        </p:spPr>
        <p:txBody>
          <a:bodyPr wrap="square">
            <a:spAutoFit/>
          </a:bodyPr>
          <a:lstStyle/>
          <a:p>
            <a:r>
              <a:rPr lang="en-US" dirty="0" err="1" smtClean="0"/>
              <a:t>Adibasi</a:t>
            </a:r>
            <a:r>
              <a:rPr lang="en-US" dirty="0" smtClean="0"/>
              <a:t> Game</a:t>
            </a:r>
            <a:endParaRPr lang="en-US" dirty="0"/>
          </a:p>
        </p:txBody>
      </p:sp>
      <p:sp>
        <p:nvSpPr>
          <p:cNvPr id="15" name="Rectangle 14"/>
          <p:cNvSpPr/>
          <p:nvPr/>
        </p:nvSpPr>
        <p:spPr>
          <a:xfrm rot="16200000">
            <a:off x="2367005" y="2958580"/>
            <a:ext cx="1571636" cy="369332"/>
          </a:xfrm>
          <a:prstGeom prst="rect">
            <a:avLst/>
          </a:prstGeom>
        </p:spPr>
        <p:txBody>
          <a:bodyPr wrap="square">
            <a:spAutoFit/>
          </a:bodyPr>
          <a:lstStyle/>
          <a:p>
            <a:r>
              <a:rPr lang="en-US" dirty="0" err="1" smtClean="0"/>
              <a:t>Poramatir</a:t>
            </a:r>
            <a:r>
              <a:rPr lang="en-US" dirty="0" smtClean="0"/>
              <a:t> </a:t>
            </a:r>
            <a:r>
              <a:rPr lang="en-US" dirty="0" err="1" smtClean="0"/>
              <a:t>Kaj</a:t>
            </a:r>
            <a:endParaRPr lang="en-US" dirty="0"/>
          </a:p>
        </p:txBody>
      </p:sp>
      <p:sp>
        <p:nvSpPr>
          <p:cNvPr id="16" name="Rectangle 15"/>
          <p:cNvSpPr/>
          <p:nvPr/>
        </p:nvSpPr>
        <p:spPr>
          <a:xfrm rot="16200000">
            <a:off x="2143108" y="5934042"/>
            <a:ext cx="1664640" cy="369332"/>
          </a:xfrm>
          <a:prstGeom prst="rect">
            <a:avLst/>
          </a:prstGeom>
        </p:spPr>
        <p:txBody>
          <a:bodyPr wrap="square">
            <a:spAutoFit/>
          </a:bodyPr>
          <a:lstStyle/>
          <a:p>
            <a:r>
              <a:rPr lang="en-US" dirty="0" err="1" smtClean="0"/>
              <a:t>Chhou</a:t>
            </a:r>
            <a:r>
              <a:rPr lang="en-US" dirty="0" smtClean="0"/>
              <a:t> </a:t>
            </a:r>
            <a:r>
              <a:rPr lang="en-US" dirty="0" err="1" smtClean="0"/>
              <a:t>Nritya</a:t>
            </a:r>
            <a:endParaRPr lang="en-US" dirty="0"/>
          </a:p>
        </p:txBody>
      </p:sp>
      <p:sp>
        <p:nvSpPr>
          <p:cNvPr id="17" name="Rectangle 16"/>
          <p:cNvSpPr/>
          <p:nvPr/>
        </p:nvSpPr>
        <p:spPr>
          <a:xfrm rot="19396101">
            <a:off x="7762093" y="4528832"/>
            <a:ext cx="1411605" cy="369332"/>
          </a:xfrm>
          <a:prstGeom prst="rect">
            <a:avLst/>
          </a:prstGeom>
        </p:spPr>
        <p:txBody>
          <a:bodyPr wrap="none">
            <a:spAutoFit/>
          </a:bodyPr>
          <a:lstStyle/>
          <a:p>
            <a:r>
              <a:rPr lang="en-US" dirty="0" smtClean="0"/>
              <a:t>Wood crafts</a:t>
            </a:r>
            <a:endParaRPr lang="en-US" dirty="0"/>
          </a:p>
        </p:txBody>
      </p:sp>
      <p:sp>
        <p:nvSpPr>
          <p:cNvPr id="18" name="Rectangle 17"/>
          <p:cNvSpPr/>
          <p:nvPr/>
        </p:nvSpPr>
        <p:spPr>
          <a:xfrm>
            <a:off x="3714744" y="5072074"/>
            <a:ext cx="1608133" cy="369332"/>
          </a:xfrm>
          <a:prstGeom prst="rect">
            <a:avLst/>
          </a:prstGeom>
        </p:spPr>
        <p:txBody>
          <a:bodyPr wrap="none">
            <a:spAutoFit/>
          </a:bodyPr>
          <a:lstStyle/>
          <a:p>
            <a:r>
              <a:rPr lang="en-US" dirty="0" err="1" smtClean="0"/>
              <a:t>Adibasi</a:t>
            </a:r>
            <a:r>
              <a:rPr lang="en-US" dirty="0" smtClean="0"/>
              <a:t> </a:t>
            </a:r>
            <a:r>
              <a:rPr lang="en-US" dirty="0" err="1" smtClean="0"/>
              <a:t>Nritya</a:t>
            </a:r>
            <a:endParaRPr lang="en-US" dirty="0"/>
          </a:p>
        </p:txBody>
      </p:sp>
      <p:sp>
        <p:nvSpPr>
          <p:cNvPr id="19" name="Rectangle 18"/>
          <p:cNvSpPr/>
          <p:nvPr/>
        </p:nvSpPr>
        <p:spPr>
          <a:xfrm>
            <a:off x="6929454" y="2928934"/>
            <a:ext cx="1223412" cy="369332"/>
          </a:xfrm>
          <a:prstGeom prst="rect">
            <a:avLst/>
          </a:prstGeom>
        </p:spPr>
        <p:txBody>
          <a:bodyPr wrap="none">
            <a:spAutoFit/>
          </a:bodyPr>
          <a:lstStyle/>
          <a:p>
            <a:r>
              <a:rPr lang="en-US" dirty="0" err="1" smtClean="0"/>
              <a:t>Patachitra</a:t>
            </a:r>
            <a:endParaRPr lang="en-US" dirty="0"/>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is - Poush Mela 2019, Santiniketan-gTQvpYxqv1A-480p-1645612750144(1) (online-video-cutter.com).mp4">
            <a:hlinkClick r:id="" action="ppaction://media"/>
          </p:cNvPr>
          <p:cNvPicPr>
            <a:picLocks noRot="1" noChangeAspect="1"/>
          </p:cNvPicPr>
          <p:nvPr>
            <a:videoFile r:link="rId1"/>
          </p:nvPr>
        </p:nvPicPr>
        <p:blipFill>
          <a:blip r:embed="rId5"/>
          <a:stretch>
            <a:fillRect/>
          </a:stretch>
        </p:blipFill>
        <p:spPr>
          <a:xfrm>
            <a:off x="3595680" y="2696760"/>
            <a:ext cx="5548320" cy="4161240"/>
          </a:xfrm>
          <a:prstGeom prst="rect">
            <a:avLst/>
          </a:prstGeom>
        </p:spPr>
      </p:pic>
      <p:pic>
        <p:nvPicPr>
          <p:cNvPr id="3" name="Y2Mate.is - 176th Pous Utsav 14 26-pvgeqXy31ic-240p-1645613457966 (online-video-cutter.com)(1).mp4">
            <a:hlinkClick r:id="" action="ppaction://media"/>
          </p:cNvPr>
          <p:cNvPicPr>
            <a:picLocks noRot="1" noChangeAspect="1"/>
          </p:cNvPicPr>
          <p:nvPr>
            <a:videoFile r:link="rId2"/>
          </p:nvPr>
        </p:nvPicPr>
        <p:blipFill>
          <a:blip r:embed="rId5"/>
          <a:stretch>
            <a:fillRect/>
          </a:stretch>
        </p:blipFill>
        <p:spPr>
          <a:xfrm>
            <a:off x="166657" y="357166"/>
            <a:ext cx="5143536" cy="3857652"/>
          </a:xfrm>
          <a:prstGeom prst="rect">
            <a:avLst/>
          </a:prstGeom>
        </p:spPr>
      </p:pic>
      <p:sp>
        <p:nvSpPr>
          <p:cNvPr id="4" name="Rectangle 3"/>
          <p:cNvSpPr/>
          <p:nvPr/>
        </p:nvSpPr>
        <p:spPr>
          <a:xfrm>
            <a:off x="357158" y="4857760"/>
            <a:ext cx="3143272" cy="1015663"/>
          </a:xfrm>
          <a:prstGeom prst="rect">
            <a:avLst/>
          </a:prstGeom>
        </p:spPr>
        <p:txBody>
          <a:bodyPr wrap="square">
            <a:spAutoFit/>
          </a:bodyPr>
          <a:lstStyle/>
          <a:p>
            <a:r>
              <a:rPr lang="en-US" sz="2000" b="1" dirty="0" err="1" smtClean="0"/>
              <a:t>Boul</a:t>
            </a:r>
            <a:r>
              <a:rPr lang="en-US" sz="2000" b="1" dirty="0" smtClean="0"/>
              <a:t> Song in Stage </a:t>
            </a:r>
            <a:r>
              <a:rPr lang="en-US" sz="2000" b="1" dirty="0" err="1" smtClean="0"/>
              <a:t>programme</a:t>
            </a:r>
            <a:r>
              <a:rPr lang="en-US" sz="2000" b="1" dirty="0" smtClean="0"/>
              <a:t> of </a:t>
            </a:r>
            <a:r>
              <a:rPr lang="en-US" sz="2000" b="1" dirty="0" err="1" smtClean="0"/>
              <a:t>Poush</a:t>
            </a:r>
            <a:r>
              <a:rPr lang="en-US" sz="2000" b="1" dirty="0" smtClean="0"/>
              <a:t> </a:t>
            </a:r>
            <a:r>
              <a:rPr lang="en-US" sz="2000" b="1" dirty="0" err="1" smtClean="0"/>
              <a:t>Utshava</a:t>
            </a:r>
            <a:endParaRPr lang="en-US" sz="2000" b="1" dirty="0"/>
          </a:p>
        </p:txBody>
      </p:sp>
      <p:sp>
        <p:nvSpPr>
          <p:cNvPr id="5" name="Right Arrow 4"/>
          <p:cNvSpPr/>
          <p:nvPr/>
        </p:nvSpPr>
        <p:spPr>
          <a:xfrm>
            <a:off x="3143240" y="4929198"/>
            <a:ext cx="500066" cy="77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60" y="1285860"/>
            <a:ext cx="3428992" cy="707886"/>
          </a:xfrm>
          <a:prstGeom prst="rect">
            <a:avLst/>
          </a:prstGeom>
        </p:spPr>
        <p:txBody>
          <a:bodyPr wrap="square">
            <a:spAutoFit/>
          </a:bodyPr>
          <a:lstStyle/>
          <a:p>
            <a:r>
              <a:rPr lang="en-US" sz="2000" b="1" dirty="0" err="1" smtClean="0"/>
              <a:t>Innaguration</a:t>
            </a:r>
            <a:r>
              <a:rPr lang="en-US" sz="2000" b="1" dirty="0" smtClean="0"/>
              <a:t> of </a:t>
            </a:r>
            <a:r>
              <a:rPr lang="en-US" sz="2000" b="1" dirty="0" err="1" smtClean="0"/>
              <a:t>Poush</a:t>
            </a:r>
            <a:r>
              <a:rPr lang="en-US" sz="2000" b="1" dirty="0" smtClean="0"/>
              <a:t> </a:t>
            </a:r>
            <a:r>
              <a:rPr lang="en-US" sz="2000" b="1" dirty="0" err="1" smtClean="0"/>
              <a:t>Utsava</a:t>
            </a:r>
            <a:r>
              <a:rPr lang="en-US" sz="2000" b="1" dirty="0" smtClean="0"/>
              <a:t> at </a:t>
            </a:r>
            <a:r>
              <a:rPr lang="en-US" sz="2000" b="1" dirty="0" err="1" smtClean="0"/>
              <a:t>Chhatim</a:t>
            </a:r>
            <a:r>
              <a:rPr lang="en-US" sz="2000" b="1" dirty="0" smtClean="0"/>
              <a:t> </a:t>
            </a:r>
            <a:r>
              <a:rPr lang="en-US" sz="2000" b="1" dirty="0" err="1" smtClean="0"/>
              <a:t>Tala</a:t>
            </a:r>
            <a:endParaRPr lang="en-US" sz="2000" b="1" dirty="0"/>
          </a:p>
        </p:txBody>
      </p:sp>
      <p:sp>
        <p:nvSpPr>
          <p:cNvPr id="7" name="Right Arrow 6"/>
          <p:cNvSpPr/>
          <p:nvPr/>
        </p:nvSpPr>
        <p:spPr>
          <a:xfrm rot="10800000">
            <a:off x="5357818" y="1500174"/>
            <a:ext cx="62121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p:cTn id="16" fill="hold" display="0">
                  <p:stCondLst>
                    <p:cond delay="indefinite"/>
                  </p:stCondLst>
                  <p:endCondLst>
                    <p:cond evt="onNext" delay="0">
                      <p:tgtEl>
                        <p:sldTgt/>
                      </p:tgtEl>
                    </p:cond>
                    <p:cond evt="onPrev" delay="0">
                      <p:tgtEl>
                        <p:sldTgt/>
                      </p:tgtEl>
                    </p:cond>
                  </p:end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28625" y="357188"/>
            <a:ext cx="8358188" cy="708025"/>
          </a:xfrm>
          <a:prstGeom prst="rect">
            <a:avLst/>
          </a:prstGeom>
          <a:noFill/>
          <a:ln w="9525">
            <a:noFill/>
            <a:miter lim="800000"/>
            <a:headEnd/>
            <a:tailEnd/>
          </a:ln>
        </p:spPr>
        <p:txBody>
          <a:bodyPr>
            <a:spAutoFit/>
          </a:bodyPr>
          <a:lstStyle/>
          <a:p>
            <a:pPr indent="457200" algn="ctr" eaLnBrk="0" hangingPunct="0">
              <a:tabLst>
                <a:tab pos="1485900" algn="l"/>
              </a:tabLst>
            </a:pPr>
            <a:r>
              <a:rPr lang="en-US" sz="4000" b="1">
                <a:latin typeface="Times New Roman" pitchFamily="18" charset="0"/>
                <a:ea typeface="Calibri" pitchFamily="34" charset="0"/>
                <a:cs typeface="Times New Roman" pitchFamily="18" charset="0"/>
              </a:rPr>
              <a:t>Khristotsava   (25 December)</a:t>
            </a:r>
            <a:endParaRPr lang="en-US" sz="4000" b="1">
              <a:latin typeface="Calibri" pitchFamily="34" charset="0"/>
              <a:ea typeface="Calibri" pitchFamily="34" charset="0"/>
              <a:cs typeface="Times New Roman" pitchFamily="18" charset="0"/>
            </a:endParaRPr>
          </a:p>
        </p:txBody>
      </p:sp>
      <p:pic>
        <p:nvPicPr>
          <p:cNvPr id="24579" name="Picture 2" descr="২৫ শে বৈশাখ উপাসনা গৃহ || শান্তিনিকেতন||Upasana Griha - YouTube"/>
          <p:cNvPicPr>
            <a:picLocks noChangeAspect="1" noChangeArrowheads="1"/>
          </p:cNvPicPr>
          <p:nvPr/>
        </p:nvPicPr>
        <p:blipFill>
          <a:blip r:embed="rId2"/>
          <a:srcRect/>
          <a:stretch>
            <a:fillRect/>
          </a:stretch>
        </p:blipFill>
        <p:spPr bwMode="auto">
          <a:xfrm>
            <a:off x="0" y="4500563"/>
            <a:ext cx="4071938" cy="2357437"/>
          </a:xfrm>
          <a:prstGeom prst="rect">
            <a:avLst/>
          </a:prstGeom>
          <a:noFill/>
          <a:ln w="9525">
            <a:noFill/>
            <a:miter lim="800000"/>
            <a:headEnd/>
            <a:tailEnd/>
          </a:ln>
        </p:spPr>
      </p:pic>
      <p:pic>
        <p:nvPicPr>
          <p:cNvPr id="24580" name="Picture 3" descr="Shantiniketan Archives - Nomadic Blog"/>
          <p:cNvPicPr>
            <a:picLocks noChangeAspect="1" noChangeArrowheads="1"/>
          </p:cNvPicPr>
          <p:nvPr/>
        </p:nvPicPr>
        <p:blipFill>
          <a:blip r:embed="rId3"/>
          <a:srcRect/>
          <a:stretch>
            <a:fillRect/>
          </a:stretch>
        </p:blipFill>
        <p:spPr bwMode="auto">
          <a:xfrm>
            <a:off x="4357688" y="4481513"/>
            <a:ext cx="4357687" cy="2376487"/>
          </a:xfrm>
          <a:prstGeom prst="rect">
            <a:avLst/>
          </a:prstGeom>
          <a:noFill/>
          <a:ln w="9525">
            <a:noFill/>
            <a:miter lim="800000"/>
            <a:headEnd/>
            <a:tailEnd/>
          </a:ln>
        </p:spPr>
      </p:pic>
      <p:pic>
        <p:nvPicPr>
          <p:cNvPr id="24581" name="Picture 4" descr="Rabindranath Tagore (@janaganama) / Twitter"/>
          <p:cNvPicPr>
            <a:picLocks noChangeAspect="1" noChangeArrowheads="1"/>
          </p:cNvPicPr>
          <p:nvPr/>
        </p:nvPicPr>
        <p:blipFill>
          <a:blip r:embed="rId4"/>
          <a:srcRect/>
          <a:stretch>
            <a:fillRect/>
          </a:stretch>
        </p:blipFill>
        <p:spPr bwMode="auto">
          <a:xfrm>
            <a:off x="1500166" y="1428736"/>
            <a:ext cx="5695950" cy="28479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is - Santiniketane Christo Utsav 2021-1s4boGxK_ys-240p-1645611730398 (online-video-cutter.com)(1).mp4">
            <a:hlinkClick r:id="" action="ppaction://media"/>
          </p:cNvPr>
          <p:cNvPicPr>
            <a:picLocks noRot="1" noChangeAspect="1"/>
          </p:cNvPicPr>
          <p:nvPr>
            <a:videoFile r:link="rId1"/>
          </p:nvPr>
        </p:nvPicPr>
        <p:blipFill>
          <a:blip r:embed="rId4"/>
          <a:stretch>
            <a:fillRect/>
          </a:stretch>
        </p:blipFill>
        <p:spPr>
          <a:xfrm>
            <a:off x="1643042" y="1285860"/>
            <a:ext cx="7000924" cy="5250694"/>
          </a:xfrm>
          <a:prstGeom prst="rect">
            <a:avLst/>
          </a:prstGeom>
        </p:spPr>
      </p:pic>
      <p:sp>
        <p:nvSpPr>
          <p:cNvPr id="3" name="Rectangle 2"/>
          <p:cNvSpPr/>
          <p:nvPr/>
        </p:nvSpPr>
        <p:spPr>
          <a:xfrm rot="18865530">
            <a:off x="-256297" y="1019417"/>
            <a:ext cx="3100529" cy="584775"/>
          </a:xfrm>
          <a:prstGeom prst="rect">
            <a:avLst/>
          </a:prstGeom>
        </p:spPr>
        <p:txBody>
          <a:bodyPr wrap="none">
            <a:spAutoFit/>
          </a:bodyPr>
          <a:lstStyle/>
          <a:p>
            <a:r>
              <a:rPr lang="en-US" sz="3200" dirty="0" err="1" smtClean="0"/>
              <a:t>Christha</a:t>
            </a:r>
            <a:r>
              <a:rPr lang="en-US" sz="3200" dirty="0" smtClean="0"/>
              <a:t> </a:t>
            </a:r>
            <a:r>
              <a:rPr lang="en-US" sz="3200" dirty="0" err="1" smtClean="0"/>
              <a:t>Utsava</a:t>
            </a:r>
            <a:endParaRPr lang="en-US" sz="32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 Bh. (Museum)\Desktop\CAYHWW4CCAS7542MCASY5X7UCA1FJF1XCA2VYZT1CAU1VCV1CAH1GSWWCACAI4TDCARZULRMCAD49FV3CAODPDYECABCC5QICAQVUV31CA4G9THNCAUO2VFHCAU0ERGSCAX8905KCAM2DRTR.jpg"/>
          <p:cNvPicPr>
            <a:picLocks noGrp="1" noChangeAspect="1" noChangeArrowheads="1"/>
          </p:cNvPicPr>
          <p:nvPr>
            <p:ph idx="1"/>
          </p:nvPr>
        </p:nvPicPr>
        <p:blipFill>
          <a:blip r:embed="rId3"/>
          <a:srcRect/>
          <a:stretch>
            <a:fillRect/>
          </a:stretch>
        </p:blipFill>
        <p:spPr>
          <a:xfrm>
            <a:off x="2071688" y="357188"/>
            <a:ext cx="4902200" cy="5132387"/>
          </a:xfrm>
        </p:spPr>
      </p:pic>
      <p:sp>
        <p:nvSpPr>
          <p:cNvPr id="40963" name="Rectangle 4"/>
          <p:cNvSpPr>
            <a:spLocks noChangeArrowheads="1"/>
          </p:cNvSpPr>
          <p:nvPr/>
        </p:nvSpPr>
        <p:spPr bwMode="auto">
          <a:xfrm>
            <a:off x="2928938" y="5715000"/>
            <a:ext cx="4143375" cy="708025"/>
          </a:xfrm>
          <a:prstGeom prst="rect">
            <a:avLst/>
          </a:prstGeom>
          <a:noFill/>
          <a:ln w="9525">
            <a:noFill/>
            <a:miter lim="800000"/>
            <a:headEnd/>
            <a:tailEnd/>
          </a:ln>
        </p:spPr>
        <p:txBody>
          <a:bodyPr>
            <a:spAutoFit/>
          </a:bodyPr>
          <a:lstStyle/>
          <a:p>
            <a:r>
              <a:rPr lang="en-US" sz="4000"/>
              <a:t>Music therapy</a:t>
            </a:r>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tse4.mm.bing.net/th?id=OIP.M7e2a7f9391f2ba31f9a6cf55049e5785o0&amp;w=230&amp;h=170&amp;rs=1&amp;pcl=dddddd&amp;pid=1.1"/>
          <p:cNvPicPr>
            <a:picLocks noChangeAspect="1" noChangeArrowheads="1"/>
          </p:cNvPicPr>
          <p:nvPr/>
        </p:nvPicPr>
        <p:blipFill>
          <a:blip r:embed="rId2"/>
          <a:srcRect/>
          <a:stretch>
            <a:fillRect/>
          </a:stretch>
        </p:blipFill>
        <p:spPr bwMode="auto">
          <a:xfrm>
            <a:off x="0" y="0"/>
            <a:ext cx="3402013" cy="2514600"/>
          </a:xfrm>
          <a:prstGeom prst="rect">
            <a:avLst/>
          </a:prstGeom>
          <a:noFill/>
          <a:ln w="9525">
            <a:noFill/>
            <a:miter lim="800000"/>
            <a:headEnd/>
            <a:tailEnd/>
          </a:ln>
        </p:spPr>
      </p:pic>
      <p:pic>
        <p:nvPicPr>
          <p:cNvPr id="41987" name="Picture 2" descr="http://4.bp.blogspot.com/_3TVeHMd_ZsE/St7PznLhckI/AAAAAAAABi0/WKZV4pVtaCs/s320/Chandalika+-+Rabindranath+Tagore%27s+Dance+Drama.jpg"/>
          <p:cNvPicPr>
            <a:picLocks noChangeAspect="1" noChangeArrowheads="1"/>
          </p:cNvPicPr>
          <p:nvPr/>
        </p:nvPicPr>
        <p:blipFill>
          <a:blip r:embed="rId3"/>
          <a:srcRect/>
          <a:stretch>
            <a:fillRect/>
          </a:stretch>
        </p:blipFill>
        <p:spPr bwMode="auto">
          <a:xfrm>
            <a:off x="0" y="3854450"/>
            <a:ext cx="3048000" cy="3003550"/>
          </a:xfrm>
          <a:prstGeom prst="rect">
            <a:avLst/>
          </a:prstGeom>
          <a:noFill/>
          <a:ln w="9525">
            <a:noFill/>
            <a:miter lim="800000"/>
            <a:headEnd/>
            <a:tailEnd/>
          </a:ln>
        </p:spPr>
      </p:pic>
      <p:pic>
        <p:nvPicPr>
          <p:cNvPr id="41988" name="Picture 3" descr="http://tse4.mm.bing.net/th?id=OIP.M7e2a7f9391f2ba31f9a6cf55049e5785o0&amp;w=230&amp;h=170&amp;rs=1&amp;pcl=dddddd&amp;pid=1.1">
            <a:hlinkClick r:id="rId4"/>
          </p:cNvPr>
          <p:cNvPicPr>
            <a:picLocks noChangeAspect="1" noChangeArrowheads="1"/>
          </p:cNvPicPr>
          <p:nvPr/>
        </p:nvPicPr>
        <p:blipFill>
          <a:blip r:embed="rId2"/>
          <a:srcRect/>
          <a:stretch>
            <a:fillRect/>
          </a:stretch>
        </p:blipFill>
        <p:spPr bwMode="auto">
          <a:xfrm>
            <a:off x="5267325" y="3984625"/>
            <a:ext cx="3876675" cy="2873375"/>
          </a:xfrm>
          <a:prstGeom prst="rect">
            <a:avLst/>
          </a:prstGeom>
          <a:noFill/>
          <a:ln w="9525">
            <a:noFill/>
            <a:miter lim="800000"/>
            <a:headEnd/>
            <a:tailEnd/>
          </a:ln>
        </p:spPr>
      </p:pic>
      <p:pic>
        <p:nvPicPr>
          <p:cNvPr id="41989" name="Picture 4" descr="http://tse2.mm.bing.net/th?id=OIP.Ma4db92610f5e697c99bd725db8e61c8aH2&amp;w=230&amp;h=170&amp;rs=1&amp;pcl=dddddd&amp;pid=1.1">
            <a:hlinkClick r:id="rId5"/>
          </p:cNvPr>
          <p:cNvPicPr>
            <a:picLocks noChangeAspect="1" noChangeArrowheads="1"/>
          </p:cNvPicPr>
          <p:nvPr/>
        </p:nvPicPr>
        <p:blipFill>
          <a:blip r:embed="rId6"/>
          <a:srcRect/>
          <a:stretch>
            <a:fillRect/>
          </a:stretch>
        </p:blipFill>
        <p:spPr bwMode="auto">
          <a:xfrm>
            <a:off x="2590800" y="2209800"/>
            <a:ext cx="3201988" cy="2373313"/>
          </a:xfrm>
          <a:prstGeom prst="rect">
            <a:avLst/>
          </a:prstGeom>
          <a:noFill/>
          <a:ln w="9525">
            <a:noFill/>
            <a:miter lim="800000"/>
            <a:headEnd/>
            <a:tailEnd/>
          </a:ln>
        </p:spPr>
      </p:pic>
      <p:pic>
        <p:nvPicPr>
          <p:cNvPr id="41990" name="Picture 5" descr="http://tse4.mm.bing.net/th?id=OIP.Mbeb5ee424eab2f4164566c86a56cddebo0&amp;w=230&amp;h=170&amp;rs=1&amp;pcl=dddddd&amp;pid=1.1">
            <a:hlinkClick r:id="rId7"/>
          </p:cNvPr>
          <p:cNvPicPr>
            <a:picLocks noChangeAspect="1" noChangeArrowheads="1"/>
          </p:cNvPicPr>
          <p:nvPr/>
        </p:nvPicPr>
        <p:blipFill>
          <a:blip r:embed="rId8"/>
          <a:srcRect/>
          <a:stretch>
            <a:fillRect/>
          </a:stretch>
        </p:blipFill>
        <p:spPr bwMode="auto">
          <a:xfrm>
            <a:off x="6629400" y="0"/>
            <a:ext cx="2514600" cy="1981200"/>
          </a:xfrm>
          <a:prstGeom prst="rect">
            <a:avLst/>
          </a:prstGeom>
          <a:noFill/>
          <a:ln w="9525">
            <a:noFill/>
            <a:miter lim="800000"/>
            <a:headEnd/>
            <a:tailEnd/>
          </a:ln>
        </p:spPr>
      </p:pic>
      <p:pic>
        <p:nvPicPr>
          <p:cNvPr id="41991" name="Picture 6" descr="http://tse3.mm.bing.net/th?id=OIP.M2f8e5ab996341f104ac9280a1920f83ao0&amp;w=230&amp;h=170&amp;rs=1&amp;pcl=dddddd&amp;pid=1.1">
            <a:hlinkClick r:id="rId9"/>
          </p:cNvPr>
          <p:cNvPicPr>
            <a:picLocks noChangeAspect="1" noChangeArrowheads="1"/>
          </p:cNvPicPr>
          <p:nvPr/>
        </p:nvPicPr>
        <p:blipFill>
          <a:blip r:embed="rId10"/>
          <a:srcRect/>
          <a:stretch>
            <a:fillRect/>
          </a:stretch>
        </p:blipFill>
        <p:spPr bwMode="auto">
          <a:xfrm>
            <a:off x="6248400" y="1752600"/>
            <a:ext cx="2895600" cy="2209800"/>
          </a:xfrm>
          <a:prstGeom prst="rect">
            <a:avLst/>
          </a:prstGeom>
          <a:noFill/>
          <a:ln w="9525">
            <a:noFill/>
            <a:miter lim="800000"/>
            <a:headEnd/>
            <a:tailEnd/>
          </a:ln>
        </p:spPr>
      </p:pic>
      <p:pic>
        <p:nvPicPr>
          <p:cNvPr id="41992" name="Picture 7" descr="http://tse2.mm.bing.net/th?id=OIP.Mba73792efe0e354f0ae7a8a74878954do0&amp;w=230&amp;h=170&amp;rs=1&amp;pcl=dddddd&amp;pid=1.1">
            <a:hlinkClick r:id="rId11"/>
          </p:cNvPr>
          <p:cNvPicPr>
            <a:picLocks noChangeAspect="1" noChangeArrowheads="1"/>
          </p:cNvPicPr>
          <p:nvPr/>
        </p:nvPicPr>
        <p:blipFill>
          <a:blip r:embed="rId12"/>
          <a:srcRect/>
          <a:stretch>
            <a:fillRect/>
          </a:stretch>
        </p:blipFill>
        <p:spPr bwMode="auto">
          <a:xfrm>
            <a:off x="3733800" y="0"/>
            <a:ext cx="2819400" cy="2133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Image result for image of mental stress">
            <a:hlinkClick r:id="rId3"/>
          </p:cNvPr>
          <p:cNvPicPr>
            <a:picLocks noChangeAspect="1" noChangeArrowheads="1"/>
          </p:cNvPicPr>
          <p:nvPr/>
        </p:nvPicPr>
        <p:blipFill>
          <a:blip r:embed="rId4"/>
          <a:srcRect/>
          <a:stretch>
            <a:fillRect/>
          </a:stretch>
        </p:blipFill>
        <p:spPr bwMode="auto">
          <a:xfrm>
            <a:off x="0" y="914400"/>
            <a:ext cx="4343400" cy="4730750"/>
          </a:xfrm>
          <a:prstGeom prst="rect">
            <a:avLst/>
          </a:prstGeom>
          <a:noFill/>
          <a:ln w="9525">
            <a:noFill/>
            <a:miter lim="800000"/>
            <a:headEnd/>
            <a:tailEnd/>
          </a:ln>
        </p:spPr>
      </p:pic>
      <p:pic>
        <p:nvPicPr>
          <p:cNvPr id="43011" name="Picture 2" descr="Image result for image of mental stress">
            <a:hlinkClick r:id="rId5"/>
          </p:cNvPr>
          <p:cNvPicPr>
            <a:picLocks noChangeAspect="1" noChangeArrowheads="1"/>
          </p:cNvPicPr>
          <p:nvPr/>
        </p:nvPicPr>
        <p:blipFill>
          <a:blip r:embed="rId6"/>
          <a:srcRect/>
          <a:stretch>
            <a:fillRect/>
          </a:stretch>
        </p:blipFill>
        <p:spPr bwMode="auto">
          <a:xfrm>
            <a:off x="4724400" y="1295400"/>
            <a:ext cx="4267200" cy="4378325"/>
          </a:xfrm>
          <a:prstGeom prst="rect">
            <a:avLst/>
          </a:prstGeom>
          <a:noFill/>
          <a:ln w="9525">
            <a:noFill/>
            <a:miter lim="800000"/>
            <a:headEnd/>
            <a:tailEnd/>
          </a:ln>
        </p:spPr>
      </p:pic>
      <p:sp>
        <p:nvSpPr>
          <p:cNvPr id="43012" name="Rectangle 3"/>
          <p:cNvSpPr>
            <a:spLocks noChangeArrowheads="1"/>
          </p:cNvSpPr>
          <p:nvPr/>
        </p:nvSpPr>
        <p:spPr bwMode="auto">
          <a:xfrm rot="-5400000">
            <a:off x="1104900" y="3136900"/>
            <a:ext cx="6934200" cy="584200"/>
          </a:xfrm>
          <a:prstGeom prst="rect">
            <a:avLst/>
          </a:prstGeom>
          <a:noFill/>
          <a:ln w="9525">
            <a:noFill/>
            <a:miter lim="800000"/>
            <a:headEnd/>
            <a:tailEnd/>
          </a:ln>
        </p:spPr>
        <p:txBody>
          <a:bodyPr wrap="none">
            <a:spAutoFit/>
          </a:bodyPr>
          <a:lstStyle/>
          <a:p>
            <a:r>
              <a:rPr lang="en-US" sz="3200" b="1"/>
              <a:t>Mental Unhealthiness and Mental Tress</a:t>
            </a: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http://tse3.mm.bing.net/th?id=OIP.Mfabbf4ae275f1c91c242965dcb4f3dcdH0&amp;w=230&amp;h=170&amp;rs=1&amp;pcl=dddddd&amp;pid=1.1">
            <a:hlinkClick r:id="rId3"/>
          </p:cNvPr>
          <p:cNvPicPr>
            <a:picLocks noChangeAspect="1" noChangeArrowheads="1"/>
          </p:cNvPicPr>
          <p:nvPr/>
        </p:nvPicPr>
        <p:blipFill>
          <a:blip r:embed="rId4"/>
          <a:srcRect/>
          <a:stretch>
            <a:fillRect/>
          </a:stretch>
        </p:blipFill>
        <p:spPr bwMode="auto">
          <a:xfrm>
            <a:off x="0" y="2133600"/>
            <a:ext cx="3505200" cy="2774950"/>
          </a:xfrm>
          <a:prstGeom prst="rect">
            <a:avLst/>
          </a:prstGeom>
          <a:noFill/>
          <a:ln w="9525">
            <a:noFill/>
            <a:miter lim="800000"/>
            <a:headEnd/>
            <a:tailEnd/>
          </a:ln>
        </p:spPr>
      </p:pic>
      <p:pic>
        <p:nvPicPr>
          <p:cNvPr id="44035" name="Picture 2" descr="http://tse4.mm.bing.net/th?id=OIP.Mcec43ca7c3d1439968efa51c3f07cc40H0&amp;w=230&amp;h=170&amp;rs=1&amp;pcl=dddddd&amp;pid=1.1">
            <a:hlinkClick r:id="rId5"/>
          </p:cNvPr>
          <p:cNvPicPr>
            <a:picLocks noChangeAspect="1" noChangeArrowheads="1"/>
          </p:cNvPicPr>
          <p:nvPr/>
        </p:nvPicPr>
        <p:blipFill>
          <a:blip r:embed="rId6"/>
          <a:srcRect/>
          <a:stretch>
            <a:fillRect/>
          </a:stretch>
        </p:blipFill>
        <p:spPr bwMode="auto">
          <a:xfrm>
            <a:off x="3429000" y="-152400"/>
            <a:ext cx="3048000" cy="2590800"/>
          </a:xfrm>
          <a:prstGeom prst="rect">
            <a:avLst/>
          </a:prstGeom>
          <a:noFill/>
          <a:ln w="9525">
            <a:noFill/>
            <a:miter lim="800000"/>
            <a:headEnd/>
            <a:tailEnd/>
          </a:ln>
        </p:spPr>
      </p:pic>
      <p:pic>
        <p:nvPicPr>
          <p:cNvPr id="44036" name="Picture 3" descr="http://tse3.mm.bing.net/th?id=OIP.Me4576f8b5bd57b2660ca70a856f23e01o0&amp;w=230&amp;h=170&amp;rs=1&amp;pcl=dddddd&amp;pid=1.1">
            <a:hlinkClick r:id="rId7"/>
          </p:cNvPr>
          <p:cNvPicPr>
            <a:picLocks noChangeAspect="1" noChangeArrowheads="1"/>
          </p:cNvPicPr>
          <p:nvPr/>
        </p:nvPicPr>
        <p:blipFill>
          <a:blip r:embed="rId8"/>
          <a:srcRect/>
          <a:stretch>
            <a:fillRect/>
          </a:stretch>
        </p:blipFill>
        <p:spPr bwMode="auto">
          <a:xfrm>
            <a:off x="3276600" y="4267200"/>
            <a:ext cx="3495675" cy="2590800"/>
          </a:xfrm>
          <a:prstGeom prst="rect">
            <a:avLst/>
          </a:prstGeom>
          <a:noFill/>
          <a:ln w="9525">
            <a:noFill/>
            <a:miter lim="800000"/>
            <a:headEnd/>
            <a:tailEnd/>
          </a:ln>
        </p:spPr>
      </p:pic>
      <p:pic>
        <p:nvPicPr>
          <p:cNvPr id="44037" name="Picture 4" descr="http://tse4.mm.bing.net/th?id=OIP.Ma22dd72bf6acbd2fd116c0f470a70844H0&amp;w=230&amp;h=170&amp;rs=1&amp;pcl=dddddd&amp;pid=1.1">
            <a:hlinkClick r:id="rId9"/>
          </p:cNvPr>
          <p:cNvPicPr>
            <a:picLocks noChangeAspect="1" noChangeArrowheads="1"/>
          </p:cNvPicPr>
          <p:nvPr/>
        </p:nvPicPr>
        <p:blipFill>
          <a:blip r:embed="rId10"/>
          <a:srcRect/>
          <a:stretch>
            <a:fillRect/>
          </a:stretch>
        </p:blipFill>
        <p:spPr bwMode="auto">
          <a:xfrm>
            <a:off x="6324600" y="2209800"/>
            <a:ext cx="2819400" cy="2079625"/>
          </a:xfrm>
          <a:prstGeom prst="rect">
            <a:avLst/>
          </a:prstGeom>
          <a:noFill/>
          <a:ln w="9525">
            <a:noFill/>
            <a:miter lim="800000"/>
            <a:headEnd/>
            <a:tailEnd/>
          </a:ln>
        </p:spPr>
      </p:pic>
      <p:sp>
        <p:nvSpPr>
          <p:cNvPr id="44038" name="Rectangle 5"/>
          <p:cNvSpPr>
            <a:spLocks noChangeArrowheads="1"/>
          </p:cNvSpPr>
          <p:nvPr/>
        </p:nvSpPr>
        <p:spPr bwMode="auto">
          <a:xfrm>
            <a:off x="3810000" y="3244850"/>
            <a:ext cx="2362200" cy="522288"/>
          </a:xfrm>
          <a:prstGeom prst="rect">
            <a:avLst/>
          </a:prstGeom>
          <a:noFill/>
          <a:ln w="9525">
            <a:noFill/>
            <a:miter lim="800000"/>
            <a:headEnd/>
            <a:tailEnd/>
          </a:ln>
        </p:spPr>
        <p:txBody>
          <a:bodyPr>
            <a:spAutoFit/>
          </a:bodyPr>
          <a:lstStyle/>
          <a:p>
            <a:pPr algn="ctr"/>
            <a:r>
              <a:rPr lang="en-US" sz="2800" b="1"/>
              <a:t>Social Crisis</a:t>
            </a:r>
          </a:p>
        </p:txBody>
      </p:sp>
      <p:sp>
        <p:nvSpPr>
          <p:cNvPr id="44039" name="Rectangle 6"/>
          <p:cNvSpPr>
            <a:spLocks noChangeArrowheads="1"/>
          </p:cNvSpPr>
          <p:nvPr/>
        </p:nvSpPr>
        <p:spPr bwMode="auto">
          <a:xfrm>
            <a:off x="1219200" y="5334000"/>
            <a:ext cx="1066800" cy="369888"/>
          </a:xfrm>
          <a:prstGeom prst="rect">
            <a:avLst/>
          </a:prstGeom>
          <a:noFill/>
          <a:ln w="9525">
            <a:noFill/>
            <a:miter lim="800000"/>
            <a:headEnd/>
            <a:tailEnd/>
          </a:ln>
        </p:spPr>
        <p:txBody>
          <a:bodyPr>
            <a:spAutoFit/>
          </a:bodyPr>
          <a:lstStyle/>
          <a:p>
            <a:r>
              <a:rPr lang="en-US" b="1"/>
              <a:t>Relation</a:t>
            </a:r>
          </a:p>
        </p:txBody>
      </p:sp>
      <p:sp>
        <p:nvSpPr>
          <p:cNvPr id="44040" name="Rectangle 7"/>
          <p:cNvSpPr>
            <a:spLocks noChangeArrowheads="1"/>
          </p:cNvSpPr>
          <p:nvPr/>
        </p:nvSpPr>
        <p:spPr bwMode="auto">
          <a:xfrm>
            <a:off x="6858000" y="5257800"/>
            <a:ext cx="1981200" cy="369888"/>
          </a:xfrm>
          <a:prstGeom prst="rect">
            <a:avLst/>
          </a:prstGeom>
          <a:noFill/>
          <a:ln w="9525">
            <a:noFill/>
            <a:miter lim="800000"/>
            <a:headEnd/>
            <a:tailEnd/>
          </a:ln>
        </p:spPr>
        <p:txBody>
          <a:bodyPr>
            <a:spAutoFit/>
          </a:bodyPr>
          <a:lstStyle/>
          <a:p>
            <a:r>
              <a:rPr lang="en-US" b="1"/>
              <a:t>Lose of peasant </a:t>
            </a:r>
          </a:p>
        </p:txBody>
      </p:sp>
      <p:sp>
        <p:nvSpPr>
          <p:cNvPr id="44041" name="Rectangle 8"/>
          <p:cNvSpPr>
            <a:spLocks noChangeArrowheads="1"/>
          </p:cNvSpPr>
          <p:nvPr/>
        </p:nvSpPr>
        <p:spPr bwMode="auto">
          <a:xfrm>
            <a:off x="6934200" y="762000"/>
            <a:ext cx="1600200" cy="369888"/>
          </a:xfrm>
          <a:prstGeom prst="rect">
            <a:avLst/>
          </a:prstGeom>
          <a:noFill/>
          <a:ln w="9525">
            <a:noFill/>
            <a:miter lim="800000"/>
            <a:headEnd/>
            <a:tailEnd/>
          </a:ln>
        </p:spPr>
        <p:txBody>
          <a:bodyPr>
            <a:spAutoFit/>
          </a:bodyPr>
          <a:lstStyle/>
          <a:p>
            <a:r>
              <a:rPr lang="en-US" b="1"/>
              <a:t> Intolerance </a:t>
            </a:r>
          </a:p>
        </p:txBody>
      </p:sp>
      <p:sp>
        <p:nvSpPr>
          <p:cNvPr id="44042" name="Rectangle 9"/>
          <p:cNvSpPr>
            <a:spLocks noChangeArrowheads="1"/>
          </p:cNvSpPr>
          <p:nvPr/>
        </p:nvSpPr>
        <p:spPr bwMode="auto">
          <a:xfrm>
            <a:off x="533400" y="838200"/>
            <a:ext cx="2362200" cy="369888"/>
          </a:xfrm>
          <a:prstGeom prst="rect">
            <a:avLst/>
          </a:prstGeom>
          <a:noFill/>
          <a:ln w="9525">
            <a:noFill/>
            <a:miter lim="800000"/>
            <a:headEnd/>
            <a:tailEnd/>
          </a:ln>
        </p:spPr>
        <p:txBody>
          <a:bodyPr>
            <a:spAutoFit/>
          </a:bodyPr>
          <a:lstStyle/>
          <a:p>
            <a:r>
              <a:rPr lang="en-US" b="1"/>
              <a:t>Selfishness</a:t>
            </a: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IMG_1390_2"/>
          <p:cNvPicPr>
            <a:picLocks noChangeAspect="1" noChangeArrowheads="1"/>
          </p:cNvPicPr>
          <p:nvPr/>
        </p:nvPicPr>
        <p:blipFill>
          <a:blip r:embed="rId3"/>
          <a:srcRect/>
          <a:stretch>
            <a:fillRect/>
          </a:stretch>
        </p:blipFill>
        <p:spPr bwMode="auto">
          <a:xfrm>
            <a:off x="274638" y="357188"/>
            <a:ext cx="4154487" cy="2928937"/>
          </a:xfrm>
          <a:prstGeom prst="rect">
            <a:avLst/>
          </a:prstGeom>
          <a:noFill/>
          <a:ln w="9525">
            <a:noFill/>
            <a:miter lim="800000"/>
            <a:headEnd/>
            <a:tailEnd/>
          </a:ln>
        </p:spPr>
      </p:pic>
      <p:pic>
        <p:nvPicPr>
          <p:cNvPr id="45060" name="Picture 3" descr="Image result for image of mental stress">
            <a:hlinkClick r:id="rId4"/>
          </p:cNvPr>
          <p:cNvPicPr>
            <a:picLocks noChangeAspect="1" noChangeArrowheads="1"/>
          </p:cNvPicPr>
          <p:nvPr/>
        </p:nvPicPr>
        <p:blipFill>
          <a:blip r:embed="rId5"/>
          <a:srcRect/>
          <a:stretch>
            <a:fillRect/>
          </a:stretch>
        </p:blipFill>
        <p:spPr bwMode="auto">
          <a:xfrm>
            <a:off x="5214938" y="3714750"/>
            <a:ext cx="3929062" cy="3143250"/>
          </a:xfrm>
          <a:prstGeom prst="rect">
            <a:avLst/>
          </a:prstGeom>
          <a:noFill/>
          <a:ln w="9525">
            <a:noFill/>
            <a:miter lim="800000"/>
            <a:headEnd/>
            <a:tailEnd/>
          </a:ln>
        </p:spPr>
      </p:pic>
      <p:sp>
        <p:nvSpPr>
          <p:cNvPr id="45061" name="Rectangle 4"/>
          <p:cNvSpPr>
            <a:spLocks noChangeArrowheads="1"/>
          </p:cNvSpPr>
          <p:nvPr/>
        </p:nvSpPr>
        <p:spPr bwMode="auto">
          <a:xfrm>
            <a:off x="5357813" y="500063"/>
            <a:ext cx="1057275" cy="369887"/>
          </a:xfrm>
          <a:prstGeom prst="rect">
            <a:avLst/>
          </a:prstGeom>
          <a:noFill/>
          <a:ln w="9525">
            <a:noFill/>
            <a:miter lim="800000"/>
            <a:headEnd/>
            <a:tailEnd/>
          </a:ln>
        </p:spPr>
        <p:txBody>
          <a:bodyPr wrap="none">
            <a:spAutoFit/>
          </a:bodyPr>
          <a:lstStyle/>
          <a:p>
            <a:r>
              <a:rPr lang="en-US"/>
              <a:t>Heritage</a:t>
            </a:r>
          </a:p>
        </p:txBody>
      </p:sp>
      <p:sp>
        <p:nvSpPr>
          <p:cNvPr id="45062" name="Rectangle 5"/>
          <p:cNvSpPr>
            <a:spLocks noChangeArrowheads="1"/>
          </p:cNvSpPr>
          <p:nvPr/>
        </p:nvSpPr>
        <p:spPr bwMode="auto">
          <a:xfrm>
            <a:off x="500063" y="3786188"/>
            <a:ext cx="928687" cy="369887"/>
          </a:xfrm>
          <a:prstGeom prst="rect">
            <a:avLst/>
          </a:prstGeom>
          <a:noFill/>
          <a:ln w="9525">
            <a:noFill/>
            <a:miter lim="800000"/>
            <a:headEnd/>
            <a:tailEnd/>
          </a:ln>
        </p:spPr>
        <p:txBody>
          <a:bodyPr wrap="none">
            <a:spAutoFit/>
          </a:bodyPr>
          <a:lstStyle/>
          <a:p>
            <a:r>
              <a:rPr lang="en-US"/>
              <a:t>Culture</a:t>
            </a:r>
          </a:p>
        </p:txBody>
      </p:sp>
      <p:sp>
        <p:nvSpPr>
          <p:cNvPr id="45063" name="Rectangle 6"/>
          <p:cNvSpPr>
            <a:spLocks noChangeArrowheads="1"/>
          </p:cNvSpPr>
          <p:nvPr/>
        </p:nvSpPr>
        <p:spPr bwMode="auto">
          <a:xfrm>
            <a:off x="1428750" y="5143500"/>
            <a:ext cx="1620838" cy="369888"/>
          </a:xfrm>
          <a:prstGeom prst="rect">
            <a:avLst/>
          </a:prstGeom>
          <a:noFill/>
          <a:ln w="9525">
            <a:noFill/>
            <a:miter lim="800000"/>
            <a:headEnd/>
            <a:tailEnd/>
          </a:ln>
        </p:spPr>
        <p:txBody>
          <a:bodyPr wrap="none">
            <a:spAutoFit/>
          </a:bodyPr>
          <a:lstStyle/>
          <a:p>
            <a:r>
              <a:rPr lang="en-US"/>
              <a:t>Music therapy</a:t>
            </a:r>
          </a:p>
        </p:txBody>
      </p:sp>
      <p:sp>
        <p:nvSpPr>
          <p:cNvPr id="45064" name="Rectangle 7"/>
          <p:cNvSpPr>
            <a:spLocks noChangeArrowheads="1"/>
          </p:cNvSpPr>
          <p:nvPr/>
        </p:nvSpPr>
        <p:spPr bwMode="auto">
          <a:xfrm>
            <a:off x="7143750" y="2143125"/>
            <a:ext cx="1403350" cy="369888"/>
          </a:xfrm>
          <a:prstGeom prst="rect">
            <a:avLst/>
          </a:prstGeom>
          <a:noFill/>
          <a:ln w="9525">
            <a:noFill/>
            <a:miter lim="800000"/>
            <a:headEnd/>
            <a:tailEnd/>
          </a:ln>
        </p:spPr>
        <p:txBody>
          <a:bodyPr wrap="none">
            <a:spAutoFit/>
          </a:bodyPr>
          <a:lstStyle/>
          <a:p>
            <a:r>
              <a:rPr lang="en-US"/>
              <a:t>Social crisis</a:t>
            </a:r>
          </a:p>
        </p:txBody>
      </p:sp>
      <p:sp>
        <p:nvSpPr>
          <p:cNvPr id="45065" name="Rectangle 8"/>
          <p:cNvSpPr>
            <a:spLocks noChangeArrowheads="1"/>
          </p:cNvSpPr>
          <p:nvPr/>
        </p:nvSpPr>
        <p:spPr bwMode="auto">
          <a:xfrm>
            <a:off x="785786" y="4500570"/>
            <a:ext cx="2813050" cy="369887"/>
          </a:xfrm>
          <a:prstGeom prst="rect">
            <a:avLst/>
          </a:prstGeom>
          <a:noFill/>
          <a:ln w="9525">
            <a:noFill/>
            <a:miter lim="800000"/>
            <a:headEnd/>
            <a:tailEnd/>
          </a:ln>
        </p:spPr>
        <p:txBody>
          <a:bodyPr wrap="none">
            <a:spAutoFit/>
          </a:bodyPr>
          <a:lstStyle/>
          <a:p>
            <a:r>
              <a:rPr lang="en-US" dirty="0"/>
              <a:t>Responsibility of Museum</a:t>
            </a:r>
          </a:p>
        </p:txBody>
      </p:sp>
      <p:sp>
        <p:nvSpPr>
          <p:cNvPr id="45066" name="Rectangle 9"/>
          <p:cNvSpPr>
            <a:spLocks noChangeArrowheads="1"/>
          </p:cNvSpPr>
          <p:nvPr/>
        </p:nvSpPr>
        <p:spPr bwMode="auto">
          <a:xfrm>
            <a:off x="6000750" y="1357313"/>
            <a:ext cx="2365375" cy="369887"/>
          </a:xfrm>
          <a:prstGeom prst="rect">
            <a:avLst/>
          </a:prstGeom>
          <a:noFill/>
          <a:ln w="9525">
            <a:noFill/>
            <a:miter lim="800000"/>
            <a:headEnd/>
            <a:tailEnd/>
          </a:ln>
        </p:spPr>
        <p:txBody>
          <a:bodyPr>
            <a:spAutoFit/>
          </a:bodyPr>
          <a:lstStyle/>
          <a:p>
            <a:r>
              <a:rPr lang="en-US"/>
              <a:t>Cultural Programmes</a:t>
            </a:r>
          </a:p>
        </p:txBody>
      </p:sp>
      <p:sp>
        <p:nvSpPr>
          <p:cNvPr id="45067" name="Rectangle 10"/>
          <p:cNvSpPr>
            <a:spLocks noChangeArrowheads="1"/>
          </p:cNvSpPr>
          <p:nvPr/>
        </p:nvSpPr>
        <p:spPr bwMode="auto">
          <a:xfrm>
            <a:off x="1714500" y="5786438"/>
            <a:ext cx="3335338" cy="369887"/>
          </a:xfrm>
          <a:prstGeom prst="rect">
            <a:avLst/>
          </a:prstGeom>
          <a:noFill/>
          <a:ln w="9525">
            <a:noFill/>
            <a:miter lim="800000"/>
            <a:headEnd/>
            <a:tailEnd/>
          </a:ln>
        </p:spPr>
        <p:txBody>
          <a:bodyPr wrap="none">
            <a:spAutoFit/>
          </a:bodyPr>
          <a:lstStyle/>
          <a:p>
            <a:r>
              <a:rPr lang="en-US"/>
              <a:t>Santiniketan and Visva-Bharati</a:t>
            </a:r>
          </a:p>
        </p:txBody>
      </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990600"/>
            <a:ext cx="2513830" cy="523220"/>
          </a:xfrm>
          <a:prstGeom prst="rect">
            <a:avLst/>
          </a:prstGeom>
        </p:spPr>
        <p:txBody>
          <a:bodyPr wrap="none">
            <a:spAutoFit/>
          </a:bodyPr>
          <a:lstStyle/>
          <a:p>
            <a:r>
              <a:rPr lang="en-US" sz="2800" dirty="0" smtClean="0"/>
              <a:t>Documentation</a:t>
            </a:r>
            <a:endParaRPr lang="en-US" sz="2800" dirty="0"/>
          </a:p>
        </p:txBody>
      </p:sp>
      <p:sp>
        <p:nvSpPr>
          <p:cNvPr id="4" name="Rectangle 3"/>
          <p:cNvSpPr/>
          <p:nvPr/>
        </p:nvSpPr>
        <p:spPr>
          <a:xfrm>
            <a:off x="3408134" y="2743200"/>
            <a:ext cx="5735866" cy="3016210"/>
          </a:xfrm>
          <a:prstGeom prst="rect">
            <a:avLst/>
          </a:prstGeom>
        </p:spPr>
        <p:txBody>
          <a:bodyPr wrap="none">
            <a:spAutoFit/>
          </a:bodyPr>
          <a:lstStyle/>
          <a:p>
            <a:r>
              <a:rPr lang="en-US" sz="2800" dirty="0" smtClean="0"/>
              <a:t>Detail information about manuscripts</a:t>
            </a:r>
          </a:p>
          <a:p>
            <a:r>
              <a:rPr lang="en-US" dirty="0" smtClean="0"/>
              <a:t>Name/Title</a:t>
            </a:r>
          </a:p>
          <a:p>
            <a:r>
              <a:rPr lang="en-US" dirty="0" smtClean="0"/>
              <a:t>Materials</a:t>
            </a:r>
          </a:p>
          <a:p>
            <a:r>
              <a:rPr lang="en-US" dirty="0" smtClean="0"/>
              <a:t>Dimension</a:t>
            </a:r>
          </a:p>
          <a:p>
            <a:r>
              <a:rPr lang="en-US" dirty="0" smtClean="0"/>
              <a:t>Number of Folio (images)</a:t>
            </a:r>
          </a:p>
          <a:p>
            <a:r>
              <a:rPr lang="en-US" dirty="0" smtClean="0"/>
              <a:t>Mode of </a:t>
            </a:r>
            <a:r>
              <a:rPr lang="en-US" dirty="0" err="1" smtClean="0"/>
              <a:t>aquisition</a:t>
            </a:r>
            <a:endParaRPr lang="en-US" dirty="0" smtClean="0"/>
          </a:p>
          <a:p>
            <a:r>
              <a:rPr lang="en-US" dirty="0" smtClean="0"/>
              <a:t>Condition</a:t>
            </a:r>
          </a:p>
          <a:p>
            <a:r>
              <a:rPr lang="en-US" dirty="0" smtClean="0"/>
              <a:t>Photographs of  all folio</a:t>
            </a:r>
          </a:p>
          <a:p>
            <a:r>
              <a:rPr lang="en-US" dirty="0" smtClean="0"/>
              <a:t>Signature of Collector/Archivist</a:t>
            </a:r>
          </a:p>
          <a:p>
            <a:endParaRPr lang="en-US" dirty="0"/>
          </a:p>
        </p:txBody>
      </p:sp>
      <p:sp>
        <p:nvSpPr>
          <p:cNvPr id="5" name="Rectangle 4"/>
          <p:cNvSpPr/>
          <p:nvPr/>
        </p:nvSpPr>
        <p:spPr>
          <a:xfrm>
            <a:off x="4738242" y="6172200"/>
            <a:ext cx="4405758" cy="461665"/>
          </a:xfrm>
          <a:prstGeom prst="rect">
            <a:avLst/>
          </a:prstGeom>
        </p:spPr>
        <p:txBody>
          <a:bodyPr wrap="none">
            <a:spAutoFit/>
          </a:bodyPr>
          <a:lstStyle/>
          <a:p>
            <a:r>
              <a:rPr lang="en-US" sz="2400" dirty="0" smtClean="0"/>
              <a:t>Location and Movement Register</a:t>
            </a:r>
            <a:endParaRPr lang="en-US" sz="2400" dirty="0"/>
          </a:p>
        </p:txBody>
      </p:sp>
      <p:sp>
        <p:nvSpPr>
          <p:cNvPr id="6" name="Rectangle 5"/>
          <p:cNvSpPr/>
          <p:nvPr/>
        </p:nvSpPr>
        <p:spPr>
          <a:xfrm>
            <a:off x="6248400" y="381000"/>
            <a:ext cx="859531" cy="369332"/>
          </a:xfrm>
          <a:prstGeom prst="rect">
            <a:avLst/>
          </a:prstGeom>
        </p:spPr>
        <p:txBody>
          <a:bodyPr wrap="none">
            <a:spAutoFit/>
          </a:bodyPr>
          <a:lstStyle/>
          <a:p>
            <a:r>
              <a:rPr lang="en-US" dirty="0" smtClean="0"/>
              <a:t>Library</a:t>
            </a:r>
            <a:endParaRPr lang="en-US" dirty="0"/>
          </a:p>
        </p:txBody>
      </p:sp>
      <p:sp>
        <p:nvSpPr>
          <p:cNvPr id="7" name="Rectangle 6"/>
          <p:cNvSpPr/>
          <p:nvPr/>
        </p:nvSpPr>
        <p:spPr>
          <a:xfrm>
            <a:off x="1219200" y="304800"/>
            <a:ext cx="1013419" cy="369332"/>
          </a:xfrm>
          <a:prstGeom prst="rect">
            <a:avLst/>
          </a:prstGeom>
        </p:spPr>
        <p:txBody>
          <a:bodyPr wrap="none">
            <a:spAutoFit/>
          </a:bodyPr>
          <a:lstStyle/>
          <a:p>
            <a:r>
              <a:rPr lang="en-US" dirty="0" smtClean="0"/>
              <a:t>Museum</a:t>
            </a:r>
            <a:endParaRPr lang="en-US" dirty="0"/>
          </a:p>
        </p:txBody>
      </p:sp>
      <p:sp>
        <p:nvSpPr>
          <p:cNvPr id="8" name="Rectangle 7"/>
          <p:cNvSpPr/>
          <p:nvPr/>
        </p:nvSpPr>
        <p:spPr>
          <a:xfrm>
            <a:off x="3810000" y="1981200"/>
            <a:ext cx="1047082" cy="369332"/>
          </a:xfrm>
          <a:prstGeom prst="rect">
            <a:avLst/>
          </a:prstGeom>
        </p:spPr>
        <p:txBody>
          <a:bodyPr wrap="none">
            <a:spAutoFit/>
          </a:bodyPr>
          <a:lstStyle/>
          <a:p>
            <a:r>
              <a:rPr lang="en-US" dirty="0" smtClean="0"/>
              <a:t>Archives </a:t>
            </a:r>
            <a:endParaRPr lang="en-US" dirty="0"/>
          </a:p>
        </p:txBody>
      </p:sp>
      <p:cxnSp>
        <p:nvCxnSpPr>
          <p:cNvPr id="10" name="Straight Arrow Connector 9"/>
          <p:cNvCxnSpPr/>
          <p:nvPr/>
        </p:nvCxnSpPr>
        <p:spPr>
          <a:xfrm rot="5400000">
            <a:off x="4076700" y="17145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685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209800" y="6096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8600" y="1905000"/>
            <a:ext cx="2891946" cy="2062103"/>
          </a:xfrm>
          <a:prstGeom prst="rect">
            <a:avLst/>
          </a:prstGeom>
        </p:spPr>
        <p:txBody>
          <a:bodyPr wrap="none">
            <a:spAutoFit/>
          </a:bodyPr>
          <a:lstStyle/>
          <a:p>
            <a:r>
              <a:rPr lang="en-US" sz="2800" dirty="0" smtClean="0"/>
              <a:t>Field Accessioning</a:t>
            </a:r>
          </a:p>
          <a:p>
            <a:r>
              <a:rPr lang="en-US" sz="2000" dirty="0" smtClean="0"/>
              <a:t>Date of </a:t>
            </a:r>
            <a:r>
              <a:rPr lang="en-US" sz="2000" dirty="0" err="1" smtClean="0"/>
              <a:t>of</a:t>
            </a:r>
            <a:r>
              <a:rPr lang="en-US" sz="2000" dirty="0" smtClean="0"/>
              <a:t> Collection</a:t>
            </a:r>
          </a:p>
          <a:p>
            <a:r>
              <a:rPr lang="en-US" sz="2000" dirty="0" smtClean="0"/>
              <a:t>Name of Collector</a:t>
            </a:r>
          </a:p>
          <a:p>
            <a:r>
              <a:rPr lang="en-US" sz="2000" dirty="0" smtClean="0"/>
              <a:t>Place  (address)</a:t>
            </a:r>
          </a:p>
          <a:p>
            <a:r>
              <a:rPr lang="en-US" sz="2000" dirty="0" smtClean="0"/>
              <a:t>Donor/seller</a:t>
            </a:r>
          </a:p>
          <a:p>
            <a:r>
              <a:rPr lang="en-US" sz="2000" dirty="0" smtClean="0"/>
              <a:t>Previous history etc.</a:t>
            </a:r>
            <a:endParaRPr lang="en-US" sz="2000" dirty="0"/>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500438" y="642938"/>
            <a:ext cx="5214937" cy="6462712"/>
          </a:xfrm>
          <a:prstGeom prst="rect">
            <a:avLst/>
          </a:prstGeom>
          <a:noFill/>
          <a:ln w="9525">
            <a:noFill/>
            <a:miter lim="800000"/>
            <a:headEnd/>
            <a:tailEnd/>
          </a:ln>
        </p:spPr>
        <p:txBody>
          <a:bodyPr>
            <a:spAutoFit/>
          </a:bodyPr>
          <a:lstStyle/>
          <a:p>
            <a:pPr>
              <a:buFont typeface="Wingdings" pitchFamily="2" charset="2"/>
              <a:buChar char="Ø"/>
            </a:pPr>
            <a:r>
              <a:rPr lang="en-US"/>
              <a:t>7</a:t>
            </a:r>
            <a:r>
              <a:rPr lang="en-US" baseline="30000"/>
              <a:t>th</a:t>
            </a:r>
            <a:r>
              <a:rPr lang="en-US"/>
              <a:t> May 1961 Museum Shifted From Udayana to Vichitra, Innagurated by The then Prime Minister Pandit Jawahar Lal Nehru.</a:t>
            </a:r>
          </a:p>
          <a:p>
            <a:pPr>
              <a:buFont typeface="Wingdings" pitchFamily="2" charset="2"/>
              <a:buChar char="Ø"/>
            </a:pPr>
            <a:r>
              <a:rPr lang="en-US"/>
              <a:t>Six separate Department or Section</a:t>
            </a:r>
          </a:p>
          <a:p>
            <a:r>
              <a:rPr lang="en-US"/>
              <a:t>Museum, Archives, Library, Audio-Visual, Preservation.</a:t>
            </a:r>
          </a:p>
          <a:p>
            <a:pPr>
              <a:buFont typeface="Wingdings" pitchFamily="2" charset="2"/>
              <a:buChar char="Ø"/>
            </a:pPr>
            <a:r>
              <a:rPr lang="en-US"/>
              <a:t>2</a:t>
            </a:r>
            <a:r>
              <a:rPr lang="en-US" baseline="30000"/>
              <a:t>nd</a:t>
            </a:r>
            <a:r>
              <a:rPr lang="en-US"/>
              <a:t> May, 1962 According to </a:t>
            </a:r>
            <a:r>
              <a:rPr lang="en-US" i="1"/>
              <a:t>Karma Samiti Rabindra-Bhavana </a:t>
            </a:r>
            <a:r>
              <a:rPr lang="en-US"/>
              <a:t>became a Educational Institution or Bhavana  and initiated Professor post for </a:t>
            </a:r>
            <a:r>
              <a:rPr lang="en-US" i="1"/>
              <a:t>Rabindra-Gabesana.</a:t>
            </a:r>
          </a:p>
          <a:p>
            <a:pPr>
              <a:buFont typeface="Wingdings" pitchFamily="2" charset="2"/>
              <a:buChar char="Ø"/>
            </a:pPr>
            <a:r>
              <a:rPr lang="en-US" i="1"/>
              <a:t>Special evaliuation team of 3</a:t>
            </a:r>
            <a:r>
              <a:rPr lang="en-US" i="1" baseline="30000"/>
              <a:t>rd</a:t>
            </a:r>
            <a:r>
              <a:rPr lang="en-US" i="1"/>
              <a:t> Loksava </a:t>
            </a:r>
            <a:r>
              <a:rPr lang="en-US"/>
              <a:t>proposed for Development of Rabindra-Bhavana as a Research Centre</a:t>
            </a:r>
            <a:r>
              <a:rPr lang="en-US" i="1"/>
              <a:t>.</a:t>
            </a:r>
          </a:p>
          <a:p>
            <a:pPr>
              <a:buFont typeface="Wingdings" pitchFamily="2" charset="2"/>
              <a:buChar char="Ø"/>
            </a:pPr>
            <a:r>
              <a:rPr lang="en-US"/>
              <a:t>1967 Rabindra-Charcha Prakalpa.</a:t>
            </a:r>
          </a:p>
          <a:p>
            <a:pPr>
              <a:buFont typeface="Wingdings" pitchFamily="2" charset="2"/>
              <a:buChar char="Ø"/>
            </a:pPr>
            <a:r>
              <a:rPr lang="en-US"/>
              <a:t> on 1970 according to the will of Partima Devi, Rabindra-Bhavana initiated a fund on the memory of Rathindranath Tagore for develoment and research of Rabindra-Bhavana.</a:t>
            </a:r>
          </a:p>
          <a:p>
            <a:pPr>
              <a:buFont typeface="Wingdings" pitchFamily="2" charset="2"/>
              <a:buChar char="Ø"/>
            </a:pPr>
            <a:r>
              <a:rPr lang="en-US"/>
              <a:t>1984 according to new Loksava law of Visva-Bharati , the Director of rabindra-Bhavana will be  the Adhyakha , Culture and cultural relation of Visva-Bharati.</a:t>
            </a:r>
          </a:p>
          <a:p>
            <a:pPr>
              <a:buFont typeface="Wingdings" pitchFamily="2" charset="2"/>
              <a:buChar char="Ø"/>
            </a:pPr>
            <a:endParaRPr lang="en-US"/>
          </a:p>
        </p:txBody>
      </p:sp>
      <p:pic>
        <p:nvPicPr>
          <p:cNvPr id="11267" name="Picture 5" descr="DSC03316"/>
          <p:cNvPicPr>
            <a:picLocks noChangeAspect="1" noChangeArrowheads="1"/>
          </p:cNvPicPr>
          <p:nvPr/>
        </p:nvPicPr>
        <p:blipFill>
          <a:blip r:embed="rId3"/>
          <a:srcRect/>
          <a:stretch>
            <a:fillRect/>
          </a:stretch>
        </p:blipFill>
        <p:spPr bwMode="auto">
          <a:xfrm>
            <a:off x="0" y="428625"/>
            <a:ext cx="3214688" cy="4467225"/>
          </a:xfrm>
          <a:prstGeom prst="rect">
            <a:avLst/>
          </a:prstGeom>
          <a:noFill/>
          <a:ln w="9525">
            <a:noFill/>
            <a:miter lim="800000"/>
            <a:headEnd/>
            <a:tailEnd/>
          </a:ln>
        </p:spPr>
      </p:pic>
      <p:sp>
        <p:nvSpPr>
          <p:cNvPr id="11268" name="Rectangle 3"/>
          <p:cNvSpPr>
            <a:spLocks noChangeArrowheads="1"/>
          </p:cNvSpPr>
          <p:nvPr/>
        </p:nvSpPr>
        <p:spPr bwMode="auto">
          <a:xfrm>
            <a:off x="785813" y="0"/>
            <a:ext cx="5076825" cy="461963"/>
          </a:xfrm>
          <a:prstGeom prst="rect">
            <a:avLst/>
          </a:prstGeom>
          <a:noFill/>
          <a:ln w="9525">
            <a:noFill/>
            <a:miter lim="800000"/>
            <a:headEnd/>
            <a:tailEnd/>
          </a:ln>
        </p:spPr>
        <p:txBody>
          <a:bodyPr>
            <a:spAutoFit/>
          </a:bodyPr>
          <a:lstStyle/>
          <a:p>
            <a:r>
              <a:rPr lang="en-US" sz="2400"/>
              <a:t>History of Development</a:t>
            </a:r>
          </a:p>
        </p:txBody>
      </p:sp>
      <p:pic>
        <p:nvPicPr>
          <p:cNvPr id="11269" name="Picture 6" descr="IMG_1364_2"/>
          <p:cNvPicPr>
            <a:picLocks noChangeAspect="1" noChangeArrowheads="1"/>
          </p:cNvPicPr>
          <p:nvPr/>
        </p:nvPicPr>
        <p:blipFill>
          <a:blip r:embed="rId4"/>
          <a:srcRect/>
          <a:stretch>
            <a:fillRect/>
          </a:stretch>
        </p:blipFill>
        <p:spPr bwMode="auto">
          <a:xfrm>
            <a:off x="0" y="4929188"/>
            <a:ext cx="3425825" cy="19288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859092" cy="584775"/>
          </a:xfrm>
          <a:prstGeom prst="rect">
            <a:avLst/>
          </a:prstGeom>
        </p:spPr>
        <p:txBody>
          <a:bodyPr wrap="none">
            <a:spAutoFit/>
          </a:bodyPr>
          <a:lstStyle/>
          <a:p>
            <a:r>
              <a:rPr lang="en-US" sz="3200" b="1" dirty="0" smtClean="0">
                <a:latin typeface="Times New Roman" pitchFamily="18" charset="0"/>
                <a:cs typeface="Times New Roman" pitchFamily="18" charset="0"/>
              </a:rPr>
              <a:t>Documentation, Digitization and </a:t>
            </a:r>
            <a:r>
              <a:rPr lang="en-US" sz="3200" b="1" dirty="0" err="1" smtClean="0">
                <a:latin typeface="Times New Roman" pitchFamily="18" charset="0"/>
                <a:cs typeface="Times New Roman" pitchFamily="18" charset="0"/>
              </a:rPr>
              <a:t>Retroconvertion</a:t>
            </a:r>
            <a:endParaRPr lang="en-US" sz="3200" b="1" dirty="0">
              <a:latin typeface="Times New Roman" pitchFamily="18" charset="0"/>
              <a:cs typeface="Times New Roman" pitchFamily="18" charset="0"/>
            </a:endParaRPr>
          </a:p>
        </p:txBody>
      </p:sp>
      <p:sp>
        <p:nvSpPr>
          <p:cNvPr id="3" name="Rectangle 2"/>
          <p:cNvSpPr/>
          <p:nvPr/>
        </p:nvSpPr>
        <p:spPr>
          <a:xfrm>
            <a:off x="457200" y="838200"/>
            <a:ext cx="1029449" cy="461665"/>
          </a:xfrm>
          <a:prstGeom prst="rect">
            <a:avLst/>
          </a:prstGeom>
        </p:spPr>
        <p:txBody>
          <a:bodyPr wrap="none">
            <a:spAutoFit/>
          </a:bodyPr>
          <a:lstStyle/>
          <a:p>
            <a:r>
              <a:rPr lang="en-US" sz="2400" b="1" dirty="0" smtClean="0">
                <a:latin typeface="Times New Roman" pitchFamily="18" charset="0"/>
                <a:cs typeface="Times New Roman" pitchFamily="18" charset="0"/>
              </a:rPr>
              <a:t>Filing </a:t>
            </a:r>
            <a:endParaRPr lang="en-US" sz="2400" b="1" dirty="0">
              <a:latin typeface="Times New Roman" pitchFamily="18" charset="0"/>
              <a:cs typeface="Times New Roman" pitchFamily="18" charset="0"/>
            </a:endParaRPr>
          </a:p>
        </p:txBody>
      </p:sp>
      <p:sp>
        <p:nvSpPr>
          <p:cNvPr id="4" name="Rectangle 3"/>
          <p:cNvSpPr/>
          <p:nvPr/>
        </p:nvSpPr>
        <p:spPr>
          <a:xfrm>
            <a:off x="1143000" y="1447800"/>
            <a:ext cx="1276311" cy="461665"/>
          </a:xfrm>
          <a:prstGeom prst="rect">
            <a:avLst/>
          </a:prstGeom>
        </p:spPr>
        <p:txBody>
          <a:bodyPr wrap="none">
            <a:spAutoFit/>
          </a:bodyPr>
          <a:lstStyle/>
          <a:p>
            <a:r>
              <a:rPr lang="en-US" sz="2400" b="1" dirty="0" smtClean="0">
                <a:latin typeface="Times New Roman" pitchFamily="18" charset="0"/>
                <a:cs typeface="Times New Roman" pitchFamily="18" charset="0"/>
              </a:rPr>
              <a:t> Item no</a:t>
            </a:r>
            <a:endParaRPr lang="en-US" sz="2400" b="1" dirty="0">
              <a:latin typeface="Times New Roman" pitchFamily="18" charset="0"/>
              <a:cs typeface="Times New Roman" pitchFamily="18" charset="0"/>
            </a:endParaRPr>
          </a:p>
        </p:txBody>
      </p:sp>
      <p:sp>
        <p:nvSpPr>
          <p:cNvPr id="5" name="Rectangle 4"/>
          <p:cNvSpPr/>
          <p:nvPr/>
        </p:nvSpPr>
        <p:spPr>
          <a:xfrm>
            <a:off x="1981200" y="1905000"/>
            <a:ext cx="1908215" cy="461665"/>
          </a:xfrm>
          <a:prstGeom prst="rect">
            <a:avLst/>
          </a:prstGeom>
        </p:spPr>
        <p:txBody>
          <a:bodyPr wrap="none">
            <a:spAutoFit/>
          </a:bodyPr>
          <a:lstStyle/>
          <a:p>
            <a:r>
              <a:rPr lang="en-US" sz="2400" b="1" dirty="0" smtClean="0">
                <a:latin typeface="Times New Roman" pitchFamily="18" charset="0"/>
                <a:cs typeface="Times New Roman" pitchFamily="18" charset="0"/>
              </a:rPr>
              <a:t>Accessioning</a:t>
            </a:r>
            <a:endParaRPr lang="en-US" sz="2400" b="1" dirty="0">
              <a:latin typeface="Times New Roman" pitchFamily="18" charset="0"/>
              <a:cs typeface="Times New Roman" pitchFamily="18" charset="0"/>
            </a:endParaRPr>
          </a:p>
        </p:txBody>
      </p:sp>
      <p:sp>
        <p:nvSpPr>
          <p:cNvPr id="6" name="Rectangle 5"/>
          <p:cNvSpPr/>
          <p:nvPr/>
        </p:nvSpPr>
        <p:spPr>
          <a:xfrm>
            <a:off x="3124200" y="2438400"/>
            <a:ext cx="1418978" cy="461665"/>
          </a:xfrm>
          <a:prstGeom prst="rect">
            <a:avLst/>
          </a:prstGeom>
        </p:spPr>
        <p:txBody>
          <a:bodyPr wrap="none">
            <a:spAutoFit/>
          </a:bodyPr>
          <a:lstStyle/>
          <a:p>
            <a:r>
              <a:rPr lang="en-US" sz="2400" b="1" dirty="0" smtClean="0">
                <a:latin typeface="Times New Roman" pitchFamily="18" charset="0"/>
                <a:cs typeface="Times New Roman" pitchFamily="18" charset="0"/>
              </a:rPr>
              <a:t>Scanning</a:t>
            </a:r>
            <a:endParaRPr lang="en-US" sz="2400" b="1" dirty="0">
              <a:latin typeface="Times New Roman" pitchFamily="18" charset="0"/>
              <a:cs typeface="Times New Roman" pitchFamily="18" charset="0"/>
            </a:endParaRPr>
          </a:p>
        </p:txBody>
      </p:sp>
      <p:sp>
        <p:nvSpPr>
          <p:cNvPr id="7" name="Rectangle 6"/>
          <p:cNvSpPr/>
          <p:nvPr/>
        </p:nvSpPr>
        <p:spPr>
          <a:xfrm>
            <a:off x="3657600" y="2971800"/>
            <a:ext cx="3357009" cy="461665"/>
          </a:xfrm>
          <a:prstGeom prst="rect">
            <a:avLst/>
          </a:prstGeom>
        </p:spPr>
        <p:txBody>
          <a:bodyPr wrap="none">
            <a:spAutoFit/>
          </a:bodyPr>
          <a:lstStyle/>
          <a:p>
            <a:r>
              <a:rPr lang="en-US" sz="2400" b="1" dirty="0" smtClean="0">
                <a:latin typeface="Times New Roman" pitchFamily="18" charset="0"/>
                <a:cs typeface="Times New Roman" pitchFamily="18" charset="0"/>
              </a:rPr>
              <a:t>Data entry in Computer</a:t>
            </a:r>
            <a:endParaRPr lang="en-US" sz="2400" b="1" dirty="0">
              <a:latin typeface="Times New Roman" pitchFamily="18" charset="0"/>
              <a:cs typeface="Times New Roman" pitchFamily="18" charset="0"/>
            </a:endParaRPr>
          </a:p>
        </p:txBody>
      </p:sp>
      <p:sp>
        <p:nvSpPr>
          <p:cNvPr id="8" name="Rectangle 7"/>
          <p:cNvSpPr/>
          <p:nvPr/>
        </p:nvSpPr>
        <p:spPr>
          <a:xfrm>
            <a:off x="4495800" y="3657600"/>
            <a:ext cx="4208653" cy="461665"/>
          </a:xfrm>
          <a:prstGeom prst="rect">
            <a:avLst/>
          </a:prstGeom>
        </p:spPr>
        <p:txBody>
          <a:bodyPr wrap="none">
            <a:spAutoFit/>
          </a:bodyPr>
          <a:lstStyle/>
          <a:p>
            <a:r>
              <a:rPr lang="en-US" sz="2400" b="1" dirty="0" smtClean="0">
                <a:latin typeface="Times New Roman" pitchFamily="18" charset="0"/>
                <a:cs typeface="Times New Roman" pitchFamily="18" charset="0"/>
              </a:rPr>
              <a:t>Data access control and OPAC</a:t>
            </a:r>
            <a:endParaRPr lang="en-US" sz="2400" b="1" dirty="0">
              <a:latin typeface="Times New Roman" pitchFamily="18" charset="0"/>
              <a:cs typeface="Times New Roman" pitchFamily="18" charset="0"/>
            </a:endParaRPr>
          </a:p>
        </p:txBody>
      </p:sp>
      <p:sp>
        <p:nvSpPr>
          <p:cNvPr id="9" name="Rectangle 8"/>
          <p:cNvSpPr/>
          <p:nvPr/>
        </p:nvSpPr>
        <p:spPr>
          <a:xfrm>
            <a:off x="3383256" y="4495800"/>
            <a:ext cx="5760744" cy="461665"/>
          </a:xfrm>
          <a:prstGeom prst="rect">
            <a:avLst/>
          </a:prstGeom>
        </p:spPr>
        <p:txBody>
          <a:bodyPr wrap="none">
            <a:spAutoFit/>
          </a:bodyPr>
          <a:lstStyle/>
          <a:p>
            <a:r>
              <a:rPr lang="en-US" sz="2400" b="1" dirty="0" smtClean="0">
                <a:latin typeface="Times New Roman" pitchFamily="18" charset="0"/>
                <a:cs typeface="Times New Roman" pitchFamily="18" charset="0"/>
              </a:rPr>
              <a:t>Original Manuscript keep in Strong Room</a:t>
            </a:r>
            <a:endParaRPr lang="en-US" sz="2400" b="1" dirty="0">
              <a:latin typeface="Times New Roman" pitchFamily="18" charset="0"/>
              <a:cs typeface="Times New Roman" pitchFamily="18" charset="0"/>
            </a:endParaRPr>
          </a:p>
        </p:txBody>
      </p:sp>
      <p:cxnSp>
        <p:nvCxnSpPr>
          <p:cNvPr id="11" name="Straight Arrow Connector 10"/>
          <p:cNvCxnSpPr>
            <a:endCxn id="4" idx="1"/>
          </p:cNvCxnSpPr>
          <p:nvPr/>
        </p:nvCxnSpPr>
        <p:spPr>
          <a:xfrm rot="16200000" flipH="1">
            <a:off x="837084" y="1372716"/>
            <a:ext cx="307033"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1524000" y="1905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24384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1"/>
          </p:cNvCxnSpPr>
          <p:nvPr/>
        </p:nvCxnSpPr>
        <p:spPr>
          <a:xfrm rot="16200000" flipH="1">
            <a:off x="3465984" y="3011016"/>
            <a:ext cx="230833"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962400" y="3505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762500" y="4305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 y="5791200"/>
            <a:ext cx="1530355" cy="369332"/>
          </a:xfrm>
          <a:prstGeom prst="rect">
            <a:avLst/>
          </a:prstGeom>
        </p:spPr>
        <p:txBody>
          <a:bodyPr wrap="none">
            <a:spAutoFit/>
          </a:bodyPr>
          <a:lstStyle/>
          <a:p>
            <a:r>
              <a:rPr lang="en-US" dirty="0" smtClean="0"/>
              <a:t>Case Study ISI</a:t>
            </a:r>
            <a:endParaRPr lang="en-US" dirty="0"/>
          </a:p>
        </p:txBody>
      </p:sp>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571744"/>
            <a:ext cx="3288080" cy="646331"/>
          </a:xfrm>
          <a:prstGeom prst="rect">
            <a:avLst/>
          </a:prstGeom>
        </p:spPr>
        <p:txBody>
          <a:bodyPr wrap="none">
            <a:spAutoFit/>
          </a:bodyPr>
          <a:lstStyle/>
          <a:p>
            <a:r>
              <a:rPr lang="en-US" sz="3600" dirty="0" smtClean="0"/>
              <a:t>Documentation</a:t>
            </a:r>
            <a:endParaRPr lang="en-US" sz="3600" dirty="0"/>
          </a:p>
        </p:txBody>
      </p:sp>
      <p:sp>
        <p:nvSpPr>
          <p:cNvPr id="3" name="Rectangle 2"/>
          <p:cNvSpPr/>
          <p:nvPr/>
        </p:nvSpPr>
        <p:spPr>
          <a:xfrm>
            <a:off x="500034" y="1857364"/>
            <a:ext cx="1646605" cy="369332"/>
          </a:xfrm>
          <a:prstGeom prst="rect">
            <a:avLst/>
          </a:prstGeom>
        </p:spPr>
        <p:txBody>
          <a:bodyPr wrap="none">
            <a:spAutoFit/>
          </a:bodyPr>
          <a:lstStyle/>
          <a:p>
            <a:r>
              <a:rPr lang="en-US" dirty="0" smtClean="0"/>
              <a:t>Pre-accession</a:t>
            </a:r>
            <a:endParaRPr lang="en-US" dirty="0"/>
          </a:p>
        </p:txBody>
      </p:sp>
      <p:sp>
        <p:nvSpPr>
          <p:cNvPr id="4" name="Rectangle 3"/>
          <p:cNvSpPr/>
          <p:nvPr/>
        </p:nvSpPr>
        <p:spPr>
          <a:xfrm>
            <a:off x="2500298" y="4071942"/>
            <a:ext cx="1236236" cy="369332"/>
          </a:xfrm>
          <a:prstGeom prst="rect">
            <a:avLst/>
          </a:prstGeom>
        </p:spPr>
        <p:txBody>
          <a:bodyPr wrap="none">
            <a:spAutoFit/>
          </a:bodyPr>
          <a:lstStyle/>
          <a:p>
            <a:r>
              <a:rPr lang="en-US" dirty="0" smtClean="0"/>
              <a:t>Accession</a:t>
            </a:r>
            <a:endParaRPr lang="en-US" dirty="0"/>
          </a:p>
        </p:txBody>
      </p:sp>
      <p:sp>
        <p:nvSpPr>
          <p:cNvPr id="5" name="Rectangle 4"/>
          <p:cNvSpPr/>
          <p:nvPr/>
        </p:nvSpPr>
        <p:spPr>
          <a:xfrm>
            <a:off x="4357686" y="4071942"/>
            <a:ext cx="1415772" cy="369332"/>
          </a:xfrm>
          <a:prstGeom prst="rect">
            <a:avLst/>
          </a:prstGeom>
        </p:spPr>
        <p:txBody>
          <a:bodyPr wrap="none">
            <a:spAutoFit/>
          </a:bodyPr>
          <a:lstStyle/>
          <a:p>
            <a:r>
              <a:rPr lang="en-US" dirty="0" smtClean="0"/>
              <a:t>Cataloguing</a:t>
            </a:r>
            <a:endParaRPr lang="en-US" dirty="0"/>
          </a:p>
        </p:txBody>
      </p:sp>
      <p:sp>
        <p:nvSpPr>
          <p:cNvPr id="6" name="Rectangle 5"/>
          <p:cNvSpPr/>
          <p:nvPr/>
        </p:nvSpPr>
        <p:spPr>
          <a:xfrm>
            <a:off x="6357950" y="3571876"/>
            <a:ext cx="2544286" cy="369332"/>
          </a:xfrm>
          <a:prstGeom prst="rect">
            <a:avLst/>
          </a:prstGeom>
        </p:spPr>
        <p:txBody>
          <a:bodyPr wrap="none">
            <a:spAutoFit/>
          </a:bodyPr>
          <a:lstStyle/>
          <a:p>
            <a:r>
              <a:rPr lang="en-US" dirty="0" smtClean="0"/>
              <a:t>Indexing and Retrieval </a:t>
            </a:r>
            <a:endParaRPr lang="en-US" dirty="0"/>
          </a:p>
        </p:txBody>
      </p:sp>
      <p:sp>
        <p:nvSpPr>
          <p:cNvPr id="7" name="Rectangle 6"/>
          <p:cNvSpPr/>
          <p:nvPr/>
        </p:nvSpPr>
        <p:spPr>
          <a:xfrm>
            <a:off x="6286512" y="1857364"/>
            <a:ext cx="1890261" cy="369332"/>
          </a:xfrm>
          <a:prstGeom prst="rect">
            <a:avLst/>
          </a:prstGeom>
        </p:spPr>
        <p:txBody>
          <a:bodyPr wrap="none">
            <a:spAutoFit/>
          </a:bodyPr>
          <a:lstStyle/>
          <a:p>
            <a:r>
              <a:rPr lang="en-US" dirty="0" smtClean="0"/>
              <a:t>De-accessioning</a:t>
            </a:r>
            <a:endParaRPr lang="en-US" dirty="0"/>
          </a:p>
        </p:txBody>
      </p:sp>
      <p:sp>
        <p:nvSpPr>
          <p:cNvPr id="8" name="Down Arrow 7"/>
          <p:cNvSpPr/>
          <p:nvPr/>
        </p:nvSpPr>
        <p:spPr>
          <a:xfrm>
            <a:off x="4929190" y="3143248"/>
            <a:ext cx="7143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8769288">
            <a:off x="5946186" y="2479782"/>
            <a:ext cx="76324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971361">
            <a:off x="2212714" y="2315682"/>
            <a:ext cx="946574" cy="170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374209">
            <a:off x="6078793" y="3362344"/>
            <a:ext cx="695939" cy="46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6677502">
            <a:off x="2544255" y="3551369"/>
            <a:ext cx="978408" cy="149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2857496"/>
            <a:ext cx="5270995" cy="461665"/>
          </a:xfrm>
          <a:prstGeom prst="rect">
            <a:avLst/>
          </a:prstGeom>
        </p:spPr>
        <p:txBody>
          <a:bodyPr wrap="none">
            <a:spAutoFit/>
          </a:bodyPr>
          <a:lstStyle/>
          <a:p>
            <a:r>
              <a:rPr lang="en-US" sz="2400" dirty="0" smtClean="0"/>
              <a:t>Documentation of Intangible Heritage</a:t>
            </a:r>
            <a:endParaRPr lang="en-US" sz="2400" dirty="0"/>
          </a:p>
        </p:txBody>
      </p:sp>
      <p:sp>
        <p:nvSpPr>
          <p:cNvPr id="3" name="Rectangle 2"/>
          <p:cNvSpPr/>
          <p:nvPr/>
        </p:nvSpPr>
        <p:spPr>
          <a:xfrm>
            <a:off x="214282" y="4786322"/>
            <a:ext cx="2749471" cy="369332"/>
          </a:xfrm>
          <a:prstGeom prst="rect">
            <a:avLst/>
          </a:prstGeom>
        </p:spPr>
        <p:txBody>
          <a:bodyPr wrap="none">
            <a:spAutoFit/>
          </a:bodyPr>
          <a:lstStyle/>
          <a:p>
            <a:r>
              <a:rPr lang="en-US" dirty="0" smtClean="0"/>
              <a:t>Oral history or Recording</a:t>
            </a:r>
            <a:endParaRPr lang="en-US" dirty="0"/>
          </a:p>
        </p:txBody>
      </p:sp>
      <p:sp>
        <p:nvSpPr>
          <p:cNvPr id="4" name="Rectangle 3"/>
          <p:cNvSpPr/>
          <p:nvPr/>
        </p:nvSpPr>
        <p:spPr>
          <a:xfrm>
            <a:off x="6858016" y="1285860"/>
            <a:ext cx="1886094" cy="369332"/>
          </a:xfrm>
          <a:prstGeom prst="rect">
            <a:avLst/>
          </a:prstGeom>
        </p:spPr>
        <p:txBody>
          <a:bodyPr wrap="none">
            <a:spAutoFit/>
          </a:bodyPr>
          <a:lstStyle/>
          <a:p>
            <a:r>
              <a:rPr lang="en-US" dirty="0" smtClean="0"/>
              <a:t>Video Recording</a:t>
            </a:r>
            <a:endParaRPr lang="en-US" dirty="0"/>
          </a:p>
        </p:txBody>
      </p:sp>
      <p:sp>
        <p:nvSpPr>
          <p:cNvPr id="5" name="Rectangle 4"/>
          <p:cNvSpPr/>
          <p:nvPr/>
        </p:nvSpPr>
        <p:spPr>
          <a:xfrm>
            <a:off x="500034" y="1785926"/>
            <a:ext cx="1980029" cy="369332"/>
          </a:xfrm>
          <a:prstGeom prst="rect">
            <a:avLst/>
          </a:prstGeom>
        </p:spPr>
        <p:txBody>
          <a:bodyPr wrap="none">
            <a:spAutoFit/>
          </a:bodyPr>
          <a:lstStyle/>
          <a:p>
            <a:r>
              <a:rPr lang="en-US" dirty="0" smtClean="0"/>
              <a:t>Documentary film</a:t>
            </a:r>
            <a:endParaRPr lang="en-US" dirty="0"/>
          </a:p>
        </p:txBody>
      </p:sp>
      <p:sp>
        <p:nvSpPr>
          <p:cNvPr id="6" name="Rectangle 5"/>
          <p:cNvSpPr/>
          <p:nvPr/>
        </p:nvSpPr>
        <p:spPr>
          <a:xfrm>
            <a:off x="6286512" y="4500570"/>
            <a:ext cx="1890261" cy="369332"/>
          </a:xfrm>
          <a:prstGeom prst="rect">
            <a:avLst/>
          </a:prstGeom>
        </p:spPr>
        <p:txBody>
          <a:bodyPr wrap="none">
            <a:spAutoFit/>
          </a:bodyPr>
          <a:lstStyle/>
          <a:p>
            <a:r>
              <a:rPr lang="en-US" dirty="0" smtClean="0"/>
              <a:t>Regular Practice</a:t>
            </a:r>
            <a:endParaRPr lang="en-US" dirty="0"/>
          </a:p>
        </p:txBody>
      </p:sp>
      <p:sp>
        <p:nvSpPr>
          <p:cNvPr id="7" name="Rectangle 6"/>
          <p:cNvSpPr/>
          <p:nvPr/>
        </p:nvSpPr>
        <p:spPr>
          <a:xfrm>
            <a:off x="571440" y="5572140"/>
            <a:ext cx="8572560" cy="369332"/>
          </a:xfrm>
          <a:prstGeom prst="rect">
            <a:avLst/>
          </a:prstGeom>
        </p:spPr>
        <p:txBody>
          <a:bodyPr wrap="square">
            <a:spAutoFit/>
          </a:bodyPr>
          <a:lstStyle/>
          <a:p>
            <a:r>
              <a:rPr lang="en-US" b="1" u="sng" dirty="0" smtClean="0"/>
              <a:t>CD, Video cassette, Audio Cassette, Records, Microfilm, Micro fitches etc</a:t>
            </a:r>
            <a:endParaRPr lang="en-US" b="1" u="sng" dirty="0"/>
          </a:p>
        </p:txBody>
      </p:sp>
      <p:cxnSp>
        <p:nvCxnSpPr>
          <p:cNvPr id="9" name="Straight Arrow Connector 8"/>
          <p:cNvCxnSpPr/>
          <p:nvPr/>
        </p:nvCxnSpPr>
        <p:spPr>
          <a:xfrm rot="5400000">
            <a:off x="2214546" y="3571876"/>
            <a:ext cx="100013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428860" y="2143116"/>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6322231" y="1607331"/>
            <a:ext cx="1428760" cy="135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6" idx="0"/>
          </p:cNvCxnSpPr>
          <p:nvPr/>
        </p:nvCxnSpPr>
        <p:spPr>
          <a:xfrm>
            <a:off x="5715008" y="3429000"/>
            <a:ext cx="1516635"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6182" y="2928934"/>
            <a:ext cx="1962397" cy="584775"/>
          </a:xfrm>
          <a:prstGeom prst="rect">
            <a:avLst/>
          </a:prstGeom>
        </p:spPr>
        <p:txBody>
          <a:bodyPr wrap="none">
            <a:spAutoFit/>
          </a:bodyPr>
          <a:lstStyle/>
          <a:p>
            <a:r>
              <a:rPr lang="en-US" sz="3200" dirty="0" smtClean="0"/>
              <a:t>Exhibition</a:t>
            </a:r>
            <a:endParaRPr lang="en-US" sz="3200" dirty="0"/>
          </a:p>
        </p:txBody>
      </p:sp>
      <p:sp>
        <p:nvSpPr>
          <p:cNvPr id="11" name="Rectangle 10"/>
          <p:cNvSpPr/>
          <p:nvPr/>
        </p:nvSpPr>
        <p:spPr>
          <a:xfrm>
            <a:off x="714348" y="5000636"/>
            <a:ext cx="1479957" cy="369332"/>
          </a:xfrm>
          <a:prstGeom prst="rect">
            <a:avLst/>
          </a:prstGeom>
        </p:spPr>
        <p:txBody>
          <a:bodyPr wrap="none">
            <a:spAutoFit/>
          </a:bodyPr>
          <a:lstStyle/>
          <a:p>
            <a:r>
              <a:rPr lang="en-US" dirty="0" smtClean="0"/>
              <a:t>Target group</a:t>
            </a:r>
            <a:endParaRPr lang="en-US" dirty="0"/>
          </a:p>
        </p:txBody>
      </p:sp>
      <p:sp>
        <p:nvSpPr>
          <p:cNvPr id="12" name="Rectangle 11"/>
          <p:cNvSpPr/>
          <p:nvPr/>
        </p:nvSpPr>
        <p:spPr>
          <a:xfrm>
            <a:off x="2928926" y="5357826"/>
            <a:ext cx="2172390" cy="369332"/>
          </a:xfrm>
          <a:prstGeom prst="rect">
            <a:avLst/>
          </a:prstGeom>
        </p:spPr>
        <p:txBody>
          <a:bodyPr wrap="none">
            <a:spAutoFit/>
          </a:bodyPr>
          <a:lstStyle/>
          <a:p>
            <a:r>
              <a:rPr lang="en-US" dirty="0" smtClean="0"/>
              <a:t>Aim and Objectives</a:t>
            </a:r>
            <a:endParaRPr lang="en-US" dirty="0"/>
          </a:p>
        </p:txBody>
      </p:sp>
      <p:sp>
        <p:nvSpPr>
          <p:cNvPr id="13" name="Rectangle 12"/>
          <p:cNvSpPr/>
          <p:nvPr/>
        </p:nvSpPr>
        <p:spPr>
          <a:xfrm>
            <a:off x="6143636" y="5072074"/>
            <a:ext cx="2082686" cy="369332"/>
          </a:xfrm>
          <a:prstGeom prst="rect">
            <a:avLst/>
          </a:prstGeom>
        </p:spPr>
        <p:txBody>
          <a:bodyPr wrap="none">
            <a:spAutoFit/>
          </a:bodyPr>
          <a:lstStyle/>
          <a:p>
            <a:r>
              <a:rPr lang="en-US" dirty="0" smtClean="0"/>
              <a:t>Types of collection</a:t>
            </a:r>
            <a:endParaRPr lang="en-US" dirty="0"/>
          </a:p>
        </p:txBody>
      </p:sp>
      <p:sp>
        <p:nvSpPr>
          <p:cNvPr id="14" name="Rectangle 13"/>
          <p:cNvSpPr/>
          <p:nvPr/>
        </p:nvSpPr>
        <p:spPr>
          <a:xfrm>
            <a:off x="2643174" y="1000108"/>
            <a:ext cx="3082895" cy="369332"/>
          </a:xfrm>
          <a:prstGeom prst="rect">
            <a:avLst/>
          </a:prstGeom>
        </p:spPr>
        <p:txBody>
          <a:bodyPr wrap="none">
            <a:spAutoFit/>
          </a:bodyPr>
          <a:lstStyle/>
          <a:p>
            <a:r>
              <a:rPr lang="en-US" dirty="0" smtClean="0"/>
              <a:t>Distribution of Responsibility</a:t>
            </a:r>
            <a:endParaRPr lang="en-US" dirty="0"/>
          </a:p>
        </p:txBody>
      </p:sp>
      <p:sp>
        <p:nvSpPr>
          <p:cNvPr id="15" name="Rectangle 14"/>
          <p:cNvSpPr/>
          <p:nvPr/>
        </p:nvSpPr>
        <p:spPr>
          <a:xfrm>
            <a:off x="500034" y="3286124"/>
            <a:ext cx="1029321" cy="369332"/>
          </a:xfrm>
          <a:prstGeom prst="rect">
            <a:avLst/>
          </a:prstGeom>
        </p:spPr>
        <p:txBody>
          <a:bodyPr wrap="square">
            <a:spAutoFit/>
          </a:bodyPr>
          <a:lstStyle/>
          <a:p>
            <a:r>
              <a:rPr lang="en-US" dirty="0" smtClean="0"/>
              <a:t>Budget</a:t>
            </a:r>
            <a:endParaRPr lang="en-US" dirty="0"/>
          </a:p>
        </p:txBody>
      </p:sp>
      <p:sp>
        <p:nvSpPr>
          <p:cNvPr id="16" name="Rectangle 15"/>
          <p:cNvSpPr/>
          <p:nvPr/>
        </p:nvSpPr>
        <p:spPr>
          <a:xfrm>
            <a:off x="642910" y="1928802"/>
            <a:ext cx="1082348" cy="369332"/>
          </a:xfrm>
          <a:prstGeom prst="rect">
            <a:avLst/>
          </a:prstGeom>
        </p:spPr>
        <p:txBody>
          <a:bodyPr wrap="none">
            <a:spAutoFit/>
          </a:bodyPr>
          <a:lstStyle/>
          <a:p>
            <a:r>
              <a:rPr lang="en-US" dirty="0" smtClean="0"/>
              <a:t>Planning</a:t>
            </a:r>
            <a:endParaRPr lang="en-US" dirty="0"/>
          </a:p>
        </p:txBody>
      </p:sp>
      <p:sp>
        <p:nvSpPr>
          <p:cNvPr id="17" name="Rectangle 16"/>
          <p:cNvSpPr/>
          <p:nvPr/>
        </p:nvSpPr>
        <p:spPr>
          <a:xfrm>
            <a:off x="6215074" y="1571612"/>
            <a:ext cx="2591479" cy="369332"/>
          </a:xfrm>
          <a:prstGeom prst="rect">
            <a:avLst/>
          </a:prstGeom>
        </p:spPr>
        <p:txBody>
          <a:bodyPr wrap="none">
            <a:spAutoFit/>
          </a:bodyPr>
          <a:lstStyle/>
          <a:p>
            <a:r>
              <a:rPr lang="en-US" dirty="0" smtClean="0"/>
              <a:t>Presentation Technique</a:t>
            </a:r>
            <a:endParaRPr lang="en-US" dirty="0"/>
          </a:p>
        </p:txBody>
      </p:sp>
      <p:sp>
        <p:nvSpPr>
          <p:cNvPr id="18" name="Rectangle 17"/>
          <p:cNvSpPr/>
          <p:nvPr/>
        </p:nvSpPr>
        <p:spPr>
          <a:xfrm>
            <a:off x="7643834" y="3571876"/>
            <a:ext cx="954107" cy="369332"/>
          </a:xfrm>
          <a:prstGeom prst="rect">
            <a:avLst/>
          </a:prstGeom>
        </p:spPr>
        <p:txBody>
          <a:bodyPr wrap="none">
            <a:spAutoFit/>
          </a:bodyPr>
          <a:lstStyle/>
          <a:p>
            <a:r>
              <a:rPr lang="en-US" dirty="0" smtClean="0"/>
              <a:t>Subject</a:t>
            </a:r>
            <a:endParaRPr lang="en-US" dirty="0"/>
          </a:p>
        </p:txBody>
      </p:sp>
      <p:cxnSp>
        <p:nvCxnSpPr>
          <p:cNvPr id="20" name="Straight Arrow Connector 19"/>
          <p:cNvCxnSpPr/>
          <p:nvPr/>
        </p:nvCxnSpPr>
        <p:spPr>
          <a:xfrm rot="5400000">
            <a:off x="3786182" y="4214818"/>
            <a:ext cx="135732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143108" y="3500438"/>
            <a:ext cx="1714512"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1643042" y="3286124"/>
            <a:ext cx="207170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2000232" y="2285992"/>
            <a:ext cx="185738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3857620" y="2143116"/>
            <a:ext cx="121444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536413" y="2107397"/>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00760" y="3429000"/>
            <a:ext cx="142876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357818" y="3714752"/>
            <a:ext cx="1357322"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609600"/>
            <a:ext cx="2326278" cy="707886"/>
          </a:xfrm>
          <a:prstGeom prst="rect">
            <a:avLst/>
          </a:prstGeom>
        </p:spPr>
        <p:txBody>
          <a:bodyPr wrap="none">
            <a:spAutoFit/>
          </a:bodyPr>
          <a:lstStyle/>
          <a:p>
            <a:r>
              <a:rPr lang="en-US" sz="4000" dirty="0" smtClean="0"/>
              <a:t>Exhibition</a:t>
            </a:r>
            <a:endParaRPr lang="en-US" sz="4000" dirty="0"/>
          </a:p>
        </p:txBody>
      </p:sp>
      <p:sp>
        <p:nvSpPr>
          <p:cNvPr id="3" name="Rectangle 2"/>
          <p:cNvSpPr/>
          <p:nvPr/>
        </p:nvSpPr>
        <p:spPr>
          <a:xfrm>
            <a:off x="304800" y="1447800"/>
            <a:ext cx="1242135" cy="369332"/>
          </a:xfrm>
          <a:prstGeom prst="rect">
            <a:avLst/>
          </a:prstGeom>
        </p:spPr>
        <p:txBody>
          <a:bodyPr wrap="none">
            <a:spAutoFit/>
          </a:bodyPr>
          <a:lstStyle/>
          <a:p>
            <a:r>
              <a:rPr lang="en-US" dirty="0" smtClean="0"/>
              <a:t>Permanent</a:t>
            </a:r>
            <a:endParaRPr lang="en-US" dirty="0"/>
          </a:p>
        </p:txBody>
      </p:sp>
      <p:sp>
        <p:nvSpPr>
          <p:cNvPr id="4" name="Rectangle 3"/>
          <p:cNvSpPr/>
          <p:nvPr/>
        </p:nvSpPr>
        <p:spPr>
          <a:xfrm>
            <a:off x="4267200" y="1447800"/>
            <a:ext cx="1224759" cy="369332"/>
          </a:xfrm>
          <a:prstGeom prst="rect">
            <a:avLst/>
          </a:prstGeom>
        </p:spPr>
        <p:txBody>
          <a:bodyPr wrap="none">
            <a:spAutoFit/>
          </a:bodyPr>
          <a:lstStyle/>
          <a:p>
            <a:r>
              <a:rPr lang="en-US" dirty="0" smtClean="0"/>
              <a:t>Temporary</a:t>
            </a:r>
            <a:endParaRPr lang="en-US" dirty="0"/>
          </a:p>
        </p:txBody>
      </p:sp>
      <p:sp>
        <p:nvSpPr>
          <p:cNvPr id="5" name="Rectangle 4"/>
          <p:cNvSpPr/>
          <p:nvPr/>
        </p:nvSpPr>
        <p:spPr>
          <a:xfrm>
            <a:off x="5257800" y="1828800"/>
            <a:ext cx="2065309" cy="369332"/>
          </a:xfrm>
          <a:prstGeom prst="rect">
            <a:avLst/>
          </a:prstGeom>
        </p:spPr>
        <p:txBody>
          <a:bodyPr wrap="none">
            <a:spAutoFit/>
          </a:bodyPr>
          <a:lstStyle/>
          <a:p>
            <a:r>
              <a:rPr lang="en-US" dirty="0" smtClean="0"/>
              <a:t>Research Exhibition</a:t>
            </a:r>
            <a:endParaRPr lang="en-US" dirty="0"/>
          </a:p>
        </p:txBody>
      </p:sp>
      <p:sp>
        <p:nvSpPr>
          <p:cNvPr id="6" name="Rectangle 5"/>
          <p:cNvSpPr/>
          <p:nvPr/>
        </p:nvSpPr>
        <p:spPr>
          <a:xfrm>
            <a:off x="7292211" y="1447800"/>
            <a:ext cx="1851789" cy="369332"/>
          </a:xfrm>
          <a:prstGeom prst="rect">
            <a:avLst/>
          </a:prstGeom>
        </p:spPr>
        <p:txBody>
          <a:bodyPr wrap="none">
            <a:spAutoFit/>
          </a:bodyPr>
          <a:lstStyle/>
          <a:p>
            <a:r>
              <a:rPr lang="en-US" dirty="0" smtClean="0"/>
              <a:t>Mobile Exhibition</a:t>
            </a:r>
            <a:endParaRPr lang="en-US" dirty="0"/>
          </a:p>
        </p:txBody>
      </p:sp>
      <p:sp>
        <p:nvSpPr>
          <p:cNvPr id="7" name="Rectangle 6"/>
          <p:cNvSpPr/>
          <p:nvPr/>
        </p:nvSpPr>
        <p:spPr>
          <a:xfrm>
            <a:off x="1447800" y="1828800"/>
            <a:ext cx="3127138" cy="369332"/>
          </a:xfrm>
          <a:prstGeom prst="rect">
            <a:avLst/>
          </a:prstGeom>
        </p:spPr>
        <p:txBody>
          <a:bodyPr wrap="none">
            <a:spAutoFit/>
          </a:bodyPr>
          <a:lstStyle/>
          <a:p>
            <a:r>
              <a:rPr lang="en-US" dirty="0" smtClean="0"/>
              <a:t>Web Exhibition/ Virtual Gallery</a:t>
            </a:r>
            <a:endParaRPr lang="en-US" dirty="0"/>
          </a:p>
        </p:txBody>
      </p:sp>
      <p:cxnSp>
        <p:nvCxnSpPr>
          <p:cNvPr id="14" name="Straight Arrow Connector 13"/>
          <p:cNvCxnSpPr>
            <a:endCxn id="4" idx="0"/>
          </p:cNvCxnSpPr>
          <p:nvPr/>
        </p:nvCxnSpPr>
        <p:spPr>
          <a:xfrm rot="16200000" flipH="1">
            <a:off x="4763890" y="1332110"/>
            <a:ext cx="228600" cy="2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448300" y="13335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91200" y="990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695700" y="14097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1"/>
          </p:cNvCxnSpPr>
          <p:nvPr/>
        </p:nvCxnSpPr>
        <p:spPr>
          <a:xfrm rot="10800000" flipV="1">
            <a:off x="1371600" y="963542"/>
            <a:ext cx="2209800" cy="560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 descr="C:\Users\Pradip\Downloads\220px-Thangka_Depicting_Vajrabhairava,_ca._1740,_Sotheby's (1).jpg"/>
          <p:cNvPicPr>
            <a:picLocks noChangeAspect="1" noChangeArrowheads="1"/>
          </p:cNvPicPr>
          <p:nvPr/>
        </p:nvPicPr>
        <p:blipFill>
          <a:blip r:embed="rId3"/>
          <a:srcRect/>
          <a:stretch>
            <a:fillRect/>
          </a:stretch>
        </p:blipFill>
        <p:spPr bwMode="auto">
          <a:xfrm>
            <a:off x="6324600" y="4343400"/>
            <a:ext cx="2362200" cy="2514600"/>
          </a:xfrm>
          <a:prstGeom prst="rect">
            <a:avLst/>
          </a:prstGeom>
          <a:noFill/>
        </p:spPr>
      </p:pic>
      <p:pic>
        <p:nvPicPr>
          <p:cNvPr id="24" name="Picture 6" descr="Related image"/>
          <p:cNvPicPr>
            <a:picLocks noChangeAspect="1" noChangeArrowheads="1"/>
          </p:cNvPicPr>
          <p:nvPr/>
        </p:nvPicPr>
        <p:blipFill>
          <a:blip r:embed="rId4"/>
          <a:srcRect/>
          <a:stretch>
            <a:fillRect/>
          </a:stretch>
        </p:blipFill>
        <p:spPr bwMode="auto">
          <a:xfrm rot="5400000">
            <a:off x="2940408" y="4093416"/>
            <a:ext cx="4167576" cy="1361592"/>
          </a:xfrm>
          <a:prstGeom prst="rect">
            <a:avLst/>
          </a:prstGeom>
          <a:noFill/>
        </p:spPr>
      </p:pic>
      <p:pic>
        <p:nvPicPr>
          <p:cNvPr id="25" name="Picture 3" descr="C:\Users\Pradip\Downloads\15950417438325021710746237911822.jpg"/>
          <p:cNvPicPr>
            <a:picLocks noChangeAspect="1" noChangeArrowheads="1"/>
          </p:cNvPicPr>
          <p:nvPr/>
        </p:nvPicPr>
        <p:blipFill>
          <a:blip r:embed="rId5"/>
          <a:srcRect/>
          <a:stretch>
            <a:fillRect/>
          </a:stretch>
        </p:blipFill>
        <p:spPr bwMode="auto">
          <a:xfrm>
            <a:off x="228600" y="4419600"/>
            <a:ext cx="3733800" cy="2261834"/>
          </a:xfrm>
          <a:prstGeom prst="rect">
            <a:avLst/>
          </a:prstGeom>
          <a:noFill/>
        </p:spPr>
      </p:pic>
      <p:pic>
        <p:nvPicPr>
          <p:cNvPr id="26" name="Picture 4" descr="Related image"/>
          <p:cNvPicPr>
            <a:picLocks noChangeAspect="1" noChangeArrowheads="1"/>
          </p:cNvPicPr>
          <p:nvPr/>
        </p:nvPicPr>
        <p:blipFill>
          <a:blip r:embed="rId6"/>
          <a:srcRect/>
          <a:stretch>
            <a:fillRect/>
          </a:stretch>
        </p:blipFill>
        <p:spPr bwMode="auto">
          <a:xfrm>
            <a:off x="228600" y="2362200"/>
            <a:ext cx="3962400" cy="1777999"/>
          </a:xfrm>
          <a:prstGeom prst="rect">
            <a:avLst/>
          </a:prstGeom>
          <a:noFill/>
        </p:spPr>
      </p:pic>
      <p:pic>
        <p:nvPicPr>
          <p:cNvPr id="27" name="Picture 2" descr="Related image"/>
          <p:cNvPicPr>
            <a:picLocks noChangeAspect="1" noChangeArrowheads="1"/>
          </p:cNvPicPr>
          <p:nvPr/>
        </p:nvPicPr>
        <p:blipFill>
          <a:blip r:embed="rId7"/>
          <a:srcRect/>
          <a:stretch>
            <a:fillRect/>
          </a:stretch>
        </p:blipFill>
        <p:spPr bwMode="auto">
          <a:xfrm>
            <a:off x="6019800" y="2286000"/>
            <a:ext cx="2914650" cy="1978174"/>
          </a:xfrm>
          <a:prstGeom prst="rect">
            <a:avLst/>
          </a:prstGeom>
          <a:noFill/>
        </p:spPr>
      </p:pic>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is - Amader Santiniketan-dDyKpM3vXuE-480p-1645615440796.mp4">
            <a:hlinkClick r:id="" action="ppaction://media"/>
          </p:cNvPr>
          <p:cNvPicPr>
            <a:picLocks noRot="1" noChangeAspect="1"/>
          </p:cNvPicPr>
          <p:nvPr>
            <a:videoFile r:link="rId1"/>
          </p:nvPr>
        </p:nvPicPr>
        <p:blipFill>
          <a:blip r:embed="rId4"/>
          <a:stretch>
            <a:fillRect/>
          </a:stretch>
        </p:blipFill>
        <p:spPr>
          <a:xfrm>
            <a:off x="1571604" y="1071546"/>
            <a:ext cx="6548484" cy="4911363"/>
          </a:xfrm>
          <a:prstGeom prst="rect">
            <a:avLst/>
          </a:prstGeom>
        </p:spPr>
      </p:pic>
      <p:sp>
        <p:nvSpPr>
          <p:cNvPr id="3" name="Rectangle 2"/>
          <p:cNvSpPr/>
          <p:nvPr/>
        </p:nvSpPr>
        <p:spPr>
          <a:xfrm rot="16200000">
            <a:off x="-819711" y="2677043"/>
            <a:ext cx="3288080" cy="1077218"/>
          </a:xfrm>
          <a:prstGeom prst="rect">
            <a:avLst/>
          </a:prstGeom>
        </p:spPr>
        <p:txBody>
          <a:bodyPr wrap="square">
            <a:spAutoFit/>
          </a:bodyPr>
          <a:lstStyle/>
          <a:p>
            <a:r>
              <a:rPr lang="en-US" sz="3200" dirty="0" smtClean="0"/>
              <a:t>Ashram </a:t>
            </a:r>
            <a:r>
              <a:rPr lang="en-US" sz="3200" dirty="0" err="1" smtClean="0"/>
              <a:t>Sangit</a:t>
            </a:r>
            <a:r>
              <a:rPr lang="en-US" sz="3200" dirty="0" smtClean="0"/>
              <a:t> of </a:t>
            </a:r>
            <a:r>
              <a:rPr lang="en-US" sz="3200" dirty="0" err="1" smtClean="0"/>
              <a:t>Santiniketan</a:t>
            </a:r>
            <a:endParaRPr lang="en-US" sz="3200" dirty="0"/>
          </a:p>
        </p:txBody>
      </p:sp>
      <p:sp>
        <p:nvSpPr>
          <p:cNvPr id="4" name="Rectangle 3"/>
          <p:cNvSpPr/>
          <p:nvPr/>
        </p:nvSpPr>
        <p:spPr>
          <a:xfrm>
            <a:off x="3434952" y="5842337"/>
            <a:ext cx="5709048" cy="1015663"/>
          </a:xfrm>
          <a:prstGeom prst="rect">
            <a:avLst/>
          </a:prstGeom>
        </p:spPr>
        <p:txBody>
          <a:bodyPr wrap="square">
            <a:spAutoFit/>
          </a:bodyPr>
          <a:lstStyle/>
          <a:p>
            <a:pPr algn="ctr"/>
            <a:r>
              <a:rPr lang="en-US" sz="6000" dirty="0" smtClean="0"/>
              <a:t>Thank You</a:t>
            </a:r>
            <a:endParaRPr lang="en-US" sz="60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14313" y="336550"/>
            <a:ext cx="4643437" cy="6184900"/>
          </a:xfrm>
          <a:prstGeom prst="rect">
            <a:avLst/>
          </a:prstGeom>
          <a:noFill/>
          <a:ln w="9525">
            <a:noFill/>
            <a:miter lim="800000"/>
            <a:headEnd/>
            <a:tailEnd/>
          </a:ln>
        </p:spPr>
        <p:txBody>
          <a:bodyPr>
            <a:spAutoFit/>
          </a:bodyPr>
          <a:lstStyle/>
          <a:p>
            <a:r>
              <a:rPr lang="en-US">
                <a:latin typeface="Impact" pitchFamily="34" charset="0"/>
              </a:rPr>
              <a:t>Rabindra-Bhavana</a:t>
            </a:r>
          </a:p>
          <a:p>
            <a:r>
              <a:rPr lang="en-US">
                <a:solidFill>
                  <a:srgbClr val="CC3300"/>
                </a:solidFill>
                <a:latin typeface="Impact" pitchFamily="34" charset="0"/>
              </a:rPr>
              <a:t>Collections at a glance</a:t>
            </a:r>
          </a:p>
          <a:p>
            <a:endParaRPr lang="en-US">
              <a:latin typeface="Arial Black" pitchFamily="34" charset="0"/>
            </a:endParaRPr>
          </a:p>
          <a:p>
            <a:r>
              <a:rPr lang="en-US">
                <a:solidFill>
                  <a:srgbClr val="FF0000"/>
                </a:solidFill>
                <a:latin typeface="Arial Black" pitchFamily="34" charset="0"/>
              </a:rPr>
              <a:t>Total number                    4115</a:t>
            </a:r>
          </a:p>
          <a:p>
            <a:r>
              <a:rPr lang="en-US">
                <a:latin typeface="Arial Black" pitchFamily="34" charset="0"/>
              </a:rPr>
              <a:t>Gold                                      19</a:t>
            </a:r>
          </a:p>
          <a:p>
            <a:r>
              <a:rPr lang="en-US">
                <a:latin typeface="Arial Black" pitchFamily="34" charset="0"/>
              </a:rPr>
              <a:t>Box, caskets etc                  73</a:t>
            </a:r>
          </a:p>
          <a:p>
            <a:r>
              <a:rPr lang="en-US">
                <a:latin typeface="Arial Black" pitchFamily="34" charset="0"/>
              </a:rPr>
              <a:t>Personalia                          214</a:t>
            </a:r>
          </a:p>
          <a:p>
            <a:r>
              <a:rPr lang="en-US">
                <a:latin typeface="Arial Black" pitchFamily="34" charset="0"/>
              </a:rPr>
              <a:t>Coin                                        6</a:t>
            </a:r>
          </a:p>
          <a:p>
            <a:r>
              <a:rPr lang="en-US">
                <a:latin typeface="Arial Black" pitchFamily="34" charset="0"/>
              </a:rPr>
              <a:t>Watches and clocks              8</a:t>
            </a:r>
          </a:p>
          <a:p>
            <a:r>
              <a:rPr lang="en-US">
                <a:latin typeface="Arial Black" pitchFamily="34" charset="0"/>
              </a:rPr>
              <a:t>Medals, degrees                303</a:t>
            </a:r>
          </a:p>
          <a:p>
            <a:r>
              <a:rPr lang="en-US">
                <a:latin typeface="Arial Black" pitchFamily="34" charset="0"/>
              </a:rPr>
              <a:t>Textile                                  47</a:t>
            </a:r>
          </a:p>
          <a:p>
            <a:r>
              <a:rPr lang="en-US">
                <a:latin typeface="Arial Black" pitchFamily="34" charset="0"/>
              </a:rPr>
              <a:t>Utensils                              421</a:t>
            </a:r>
          </a:p>
          <a:p>
            <a:r>
              <a:rPr lang="en-US">
                <a:latin typeface="Arial Black" pitchFamily="34" charset="0"/>
              </a:rPr>
              <a:t>Wood work &amp; leather craft 183</a:t>
            </a:r>
          </a:p>
          <a:p>
            <a:r>
              <a:rPr lang="en-US">
                <a:latin typeface="Arial Black" pitchFamily="34" charset="0"/>
              </a:rPr>
              <a:t>Kutum Katum                       36</a:t>
            </a:r>
          </a:p>
          <a:p>
            <a:r>
              <a:rPr lang="en-US">
                <a:latin typeface="Arial Black" pitchFamily="34" charset="0"/>
              </a:rPr>
              <a:t>Sculptures                            67</a:t>
            </a:r>
          </a:p>
          <a:p>
            <a:r>
              <a:rPr lang="en-US">
                <a:latin typeface="Arial Black" pitchFamily="34" charset="0"/>
              </a:rPr>
              <a:t>Swords                                   5</a:t>
            </a:r>
          </a:p>
          <a:p>
            <a:r>
              <a:rPr lang="en-US">
                <a:latin typeface="Arial Black" pitchFamily="34" charset="0"/>
              </a:rPr>
              <a:t>Type writer                            2</a:t>
            </a:r>
          </a:p>
          <a:p>
            <a:r>
              <a:rPr lang="en-US">
                <a:latin typeface="Arial Black" pitchFamily="34" charset="0"/>
              </a:rPr>
              <a:t>Musical instruments             7</a:t>
            </a:r>
          </a:p>
          <a:p>
            <a:r>
              <a:rPr lang="en-US">
                <a:solidFill>
                  <a:srgbClr val="FF0000"/>
                </a:solidFill>
                <a:latin typeface="Arial Black" pitchFamily="34" charset="0"/>
              </a:rPr>
              <a:t>Tagore paintings             1582</a:t>
            </a:r>
          </a:p>
          <a:p>
            <a:r>
              <a:rPr lang="en-US">
                <a:solidFill>
                  <a:srgbClr val="CC6600"/>
                </a:solidFill>
                <a:latin typeface="Arial Black" pitchFamily="34" charset="0"/>
              </a:rPr>
              <a:t>Painting by other artists   703</a:t>
            </a:r>
          </a:p>
          <a:p>
            <a:r>
              <a:rPr lang="en-US">
                <a:latin typeface="Arial Black" pitchFamily="34" charset="0"/>
              </a:rPr>
              <a:t>Miscellaneous                   229</a:t>
            </a:r>
          </a:p>
          <a:p>
            <a:endParaRPr lang="en-US"/>
          </a:p>
        </p:txBody>
      </p:sp>
      <p:pic>
        <p:nvPicPr>
          <p:cNvPr id="34819" name="Picture 8" descr="00_317_10 (4)"/>
          <p:cNvPicPr>
            <a:picLocks noChangeAspect="1" noChangeArrowheads="1"/>
          </p:cNvPicPr>
          <p:nvPr/>
        </p:nvPicPr>
        <p:blipFill>
          <a:blip r:embed="rId2"/>
          <a:srcRect/>
          <a:stretch>
            <a:fillRect/>
          </a:stretch>
        </p:blipFill>
        <p:spPr bwMode="auto">
          <a:xfrm>
            <a:off x="4143375" y="4500563"/>
            <a:ext cx="2922588" cy="2357437"/>
          </a:xfrm>
          <a:prstGeom prst="rect">
            <a:avLst/>
          </a:prstGeom>
          <a:noFill/>
          <a:ln w="9525">
            <a:noFill/>
            <a:miter lim="800000"/>
            <a:headEnd/>
            <a:tailEnd/>
          </a:ln>
        </p:spPr>
      </p:pic>
      <p:pic>
        <p:nvPicPr>
          <p:cNvPr id="34820" name="Picture 3" descr="00_605_8 (2)"/>
          <p:cNvPicPr>
            <a:picLocks noChangeAspect="1" noChangeArrowheads="1"/>
          </p:cNvPicPr>
          <p:nvPr/>
        </p:nvPicPr>
        <p:blipFill>
          <a:blip r:embed="rId3"/>
          <a:srcRect/>
          <a:stretch>
            <a:fillRect/>
          </a:stretch>
        </p:blipFill>
        <p:spPr bwMode="auto">
          <a:xfrm>
            <a:off x="4214813" y="0"/>
            <a:ext cx="1500187" cy="2135188"/>
          </a:xfrm>
          <a:prstGeom prst="rect">
            <a:avLst/>
          </a:prstGeom>
          <a:noFill/>
          <a:ln w="9525">
            <a:noFill/>
            <a:miter lim="800000"/>
            <a:headEnd/>
            <a:tailEnd/>
          </a:ln>
        </p:spPr>
      </p:pic>
      <p:sp>
        <p:nvSpPr>
          <p:cNvPr id="34821" name="Rectangle 5"/>
          <p:cNvSpPr>
            <a:spLocks noChangeArrowheads="1"/>
          </p:cNvSpPr>
          <p:nvPr/>
        </p:nvSpPr>
        <p:spPr bwMode="auto">
          <a:xfrm>
            <a:off x="5643563" y="1643063"/>
            <a:ext cx="3214687" cy="2889250"/>
          </a:xfrm>
          <a:prstGeom prst="rect">
            <a:avLst/>
          </a:prstGeom>
          <a:noFill/>
          <a:ln w="9525">
            <a:noFill/>
            <a:miter lim="800000"/>
            <a:headEnd/>
            <a:tailEnd/>
          </a:ln>
        </p:spPr>
        <p:txBody>
          <a:bodyPr>
            <a:spAutoFit/>
          </a:bodyPr>
          <a:lstStyle/>
          <a:p>
            <a:pPr>
              <a:lnSpc>
                <a:spcPct val="90000"/>
              </a:lnSpc>
            </a:pPr>
            <a:endParaRPr lang="en-US"/>
          </a:p>
          <a:p>
            <a:pPr>
              <a:lnSpc>
                <a:spcPct val="90000"/>
              </a:lnSpc>
            </a:pPr>
            <a:r>
              <a:rPr lang="en-US" sz="2000" b="1"/>
              <a:t>Photo-Archives and Audio-Visual Collection</a:t>
            </a:r>
          </a:p>
          <a:p>
            <a:pPr>
              <a:lnSpc>
                <a:spcPct val="90000"/>
              </a:lnSpc>
            </a:pPr>
            <a:r>
              <a:rPr lang="en-US"/>
              <a:t>Approximately 15,000 photographs</a:t>
            </a:r>
          </a:p>
          <a:p>
            <a:pPr>
              <a:lnSpc>
                <a:spcPct val="90000"/>
              </a:lnSpc>
            </a:pPr>
            <a:r>
              <a:rPr lang="en-US"/>
              <a:t>Approximately 60,000 negatives</a:t>
            </a:r>
          </a:p>
          <a:p>
            <a:pPr>
              <a:lnSpc>
                <a:spcPct val="90000"/>
              </a:lnSpc>
            </a:pPr>
            <a:r>
              <a:rPr lang="en-US"/>
              <a:t>Glass negatives</a:t>
            </a:r>
          </a:p>
          <a:p>
            <a:pPr>
              <a:lnSpc>
                <a:spcPct val="90000"/>
              </a:lnSpc>
            </a:pPr>
            <a:r>
              <a:rPr lang="en-US"/>
              <a:t>Audio recordings</a:t>
            </a:r>
          </a:p>
          <a:p>
            <a:pPr>
              <a:lnSpc>
                <a:spcPct val="90000"/>
              </a:lnSpc>
            </a:pPr>
            <a:r>
              <a:rPr lang="en-US"/>
              <a:t>Video recordings</a:t>
            </a:r>
          </a:p>
          <a:p>
            <a:pPr>
              <a:lnSpc>
                <a:spcPct val="90000"/>
              </a:lnSpc>
            </a:pPr>
            <a:r>
              <a:rPr lang="en-US">
                <a:solidFill>
                  <a:srgbClr val="FF0000"/>
                </a:solidFill>
              </a:rPr>
              <a:t>Autographed photographs</a:t>
            </a:r>
          </a:p>
        </p:txBody>
      </p:sp>
      <p:pic>
        <p:nvPicPr>
          <p:cNvPr id="34822" name="Picture 4" descr="Nehru"/>
          <p:cNvPicPr>
            <a:picLocks noChangeAspect="1" noChangeArrowheads="1"/>
          </p:cNvPicPr>
          <p:nvPr/>
        </p:nvPicPr>
        <p:blipFill>
          <a:blip r:embed="rId4"/>
          <a:srcRect/>
          <a:stretch>
            <a:fillRect/>
          </a:stretch>
        </p:blipFill>
        <p:spPr bwMode="auto">
          <a:xfrm>
            <a:off x="7786688" y="0"/>
            <a:ext cx="1357312" cy="19462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14313" y="0"/>
            <a:ext cx="8572500" cy="5754688"/>
          </a:xfrm>
          <a:prstGeom prst="rect">
            <a:avLst/>
          </a:prstGeom>
          <a:noFill/>
          <a:ln w="9525">
            <a:noFill/>
            <a:miter lim="800000"/>
            <a:headEnd/>
            <a:tailEnd/>
          </a:ln>
        </p:spPr>
        <p:txBody>
          <a:bodyPr>
            <a:spAutoFit/>
          </a:bodyPr>
          <a:lstStyle/>
          <a:p>
            <a:r>
              <a:rPr lang="en-US" sz="3600">
                <a:solidFill>
                  <a:srgbClr val="FF0000"/>
                </a:solidFill>
                <a:latin typeface="Times New Roman" pitchFamily="18" charset="0"/>
                <a:cs typeface="Times New Roman" pitchFamily="18" charset="0"/>
              </a:rPr>
              <a:t>Rabindra Bhavana </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en-US" sz="3600">
                <a:solidFill>
                  <a:srgbClr val="CC3300"/>
                </a:solidFill>
                <a:latin typeface="Times New Roman" pitchFamily="18" charset="0"/>
                <a:cs typeface="Times New Roman" pitchFamily="18" charset="0"/>
              </a:rPr>
              <a:t>Archives </a:t>
            </a:r>
            <a:br>
              <a:rPr lang="en-US" sz="3600">
                <a:solidFill>
                  <a:srgbClr val="CC3300"/>
                </a:solidFill>
                <a:latin typeface="Times New Roman" pitchFamily="18" charset="0"/>
                <a:cs typeface="Times New Roman" pitchFamily="18" charset="0"/>
              </a:rPr>
            </a:br>
            <a:r>
              <a:rPr lang="en-US" sz="3600">
                <a:solidFill>
                  <a:srgbClr val="CC3300"/>
                </a:solidFill>
                <a:latin typeface="Times New Roman" pitchFamily="18" charset="0"/>
                <a:cs typeface="Times New Roman" pitchFamily="18" charset="0"/>
              </a:rPr>
              <a:t>at a Glance</a:t>
            </a:r>
            <a:r>
              <a:rPr lang="en-US" sz="3600"/>
              <a:t/>
            </a:r>
            <a:br>
              <a:rPr lang="en-US" sz="3600"/>
            </a:br>
            <a:r>
              <a:rPr lang="en-US" sz="2000" b="1">
                <a:latin typeface="Times New Roman" pitchFamily="18" charset="0"/>
                <a:cs typeface="Times New Roman" pitchFamily="18" charset="0"/>
              </a:rPr>
              <a:t>Tagore manuscripts              1026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Press proofs                               32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Correspondence (English)       513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Correspondences (Bengali)     960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Dwarkanath Tagore papers        8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Deendranath Tagore papers       5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Tagore family correspondence 30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Andrews papers                         32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Visva-Bharati papers                 22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Suprakash Ganguli collection   20 files</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Mira Devi-Krapalani collection  50</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P.C Mahalanobish collection     50</a:t>
            </a:r>
            <a:br>
              <a:rPr lang="en-US" sz="2000" b="1">
                <a:latin typeface="Times New Roman" pitchFamily="18" charset="0"/>
                <a:cs typeface="Times New Roman" pitchFamily="18" charset="0"/>
              </a:rPr>
            </a:br>
            <a:endParaRPr lang="en-US" sz="2000" b="1">
              <a:latin typeface="Times New Roman" pitchFamily="18" charset="0"/>
              <a:cs typeface="Times New Roman" pitchFamily="18" charset="0"/>
            </a:endParaRPr>
          </a:p>
        </p:txBody>
      </p:sp>
      <p:pic>
        <p:nvPicPr>
          <p:cNvPr id="35843" name="Picture 5" descr="Where the Mind_R"/>
          <p:cNvPicPr>
            <a:picLocks noChangeAspect="1" noChangeArrowheads="1"/>
          </p:cNvPicPr>
          <p:nvPr/>
        </p:nvPicPr>
        <p:blipFill>
          <a:blip r:embed="rId2"/>
          <a:srcRect l="6895" t="16495" r="6931" b="24742"/>
          <a:stretch>
            <a:fillRect/>
          </a:stretch>
        </p:blipFill>
        <p:spPr bwMode="auto">
          <a:xfrm>
            <a:off x="5857875" y="-500063"/>
            <a:ext cx="2970213" cy="3386138"/>
          </a:xfrm>
          <a:prstGeom prst="rect">
            <a:avLst/>
          </a:prstGeom>
          <a:noFill/>
          <a:ln w="9525">
            <a:noFill/>
            <a:miter lim="800000"/>
            <a:headEnd/>
            <a:tailEnd/>
          </a:ln>
        </p:spPr>
      </p:pic>
      <p:pic>
        <p:nvPicPr>
          <p:cNvPr id="35844" name="Picture 9" descr="Untitled-3"/>
          <p:cNvPicPr>
            <a:picLocks noChangeAspect="1" noChangeArrowheads="1"/>
          </p:cNvPicPr>
          <p:nvPr/>
        </p:nvPicPr>
        <p:blipFill>
          <a:blip r:embed="rId3"/>
          <a:srcRect t="25000"/>
          <a:stretch>
            <a:fillRect/>
          </a:stretch>
        </p:blipFill>
        <p:spPr bwMode="auto">
          <a:xfrm>
            <a:off x="220663" y="5429250"/>
            <a:ext cx="1522412" cy="1428750"/>
          </a:xfrm>
          <a:prstGeom prst="rect">
            <a:avLst/>
          </a:prstGeom>
          <a:noFill/>
          <a:ln w="9525">
            <a:noFill/>
            <a:miter lim="800000"/>
            <a:headEnd/>
            <a:tailEnd/>
          </a:ln>
        </p:spPr>
      </p:pic>
      <p:sp>
        <p:nvSpPr>
          <p:cNvPr id="35845" name="Rectangle 4"/>
          <p:cNvSpPr>
            <a:spLocks noChangeArrowheads="1"/>
          </p:cNvSpPr>
          <p:nvPr/>
        </p:nvSpPr>
        <p:spPr bwMode="auto">
          <a:xfrm>
            <a:off x="5572125" y="2714625"/>
            <a:ext cx="3571875" cy="4032250"/>
          </a:xfrm>
          <a:prstGeom prst="rect">
            <a:avLst/>
          </a:prstGeom>
          <a:noFill/>
          <a:ln w="9525">
            <a:noFill/>
            <a:miter lim="800000"/>
            <a:headEnd/>
            <a:tailEnd/>
          </a:ln>
        </p:spPr>
        <p:txBody>
          <a:bodyPr>
            <a:spAutoFit/>
          </a:bodyPr>
          <a:lstStyle/>
          <a:p>
            <a:pPr>
              <a:lnSpc>
                <a:spcPct val="80000"/>
              </a:lnSpc>
              <a:buFont typeface="Arial" charset="0"/>
              <a:buNone/>
            </a:pPr>
            <a:r>
              <a:rPr lang="en-US" sz="2000">
                <a:solidFill>
                  <a:srgbClr val="FF0000"/>
                </a:solidFill>
                <a:latin typeface="Times New Roman" pitchFamily="18" charset="0"/>
                <a:cs typeface="Times New Roman" pitchFamily="18" charset="0"/>
              </a:rPr>
              <a:t>Manuscripts of</a:t>
            </a:r>
          </a:p>
          <a:p>
            <a:pPr>
              <a:lnSpc>
                <a:spcPct val="80000"/>
              </a:lnSpc>
              <a:buFont typeface="Arial" charset="0"/>
              <a:buNone/>
            </a:pPr>
            <a:endParaRPr lang="en-US" sz="2000">
              <a:solidFill>
                <a:srgbClr val="FF0000"/>
              </a:solidFill>
              <a:latin typeface="Times New Roman" pitchFamily="18" charset="0"/>
              <a:cs typeface="Times New Roman" pitchFamily="18" charset="0"/>
            </a:endParaRPr>
          </a:p>
          <a:p>
            <a:pPr>
              <a:lnSpc>
                <a:spcPct val="80000"/>
              </a:lnSpc>
            </a:pPr>
            <a:r>
              <a:rPr lang="en-US" sz="2000">
                <a:latin typeface="Times New Roman" pitchFamily="18" charset="0"/>
                <a:cs typeface="Times New Roman" pitchFamily="18" charset="0"/>
              </a:rPr>
              <a:t>Rabindranath Tagore</a:t>
            </a:r>
          </a:p>
          <a:p>
            <a:pPr>
              <a:lnSpc>
                <a:spcPct val="80000"/>
              </a:lnSpc>
            </a:pPr>
            <a:r>
              <a:rPr lang="en-US" sz="2000">
                <a:latin typeface="Times New Roman" pitchFamily="18" charset="0"/>
                <a:cs typeface="Times New Roman" pitchFamily="18" charset="0"/>
              </a:rPr>
              <a:t>Mahatma Gandhi</a:t>
            </a:r>
          </a:p>
          <a:p>
            <a:pPr>
              <a:lnSpc>
                <a:spcPct val="80000"/>
              </a:lnSpc>
            </a:pPr>
            <a:r>
              <a:rPr lang="en-US" sz="2000">
                <a:latin typeface="Times New Roman" pitchFamily="18" charset="0"/>
                <a:cs typeface="Times New Roman" pitchFamily="18" charset="0"/>
              </a:rPr>
              <a:t>Albert Einstein</a:t>
            </a:r>
          </a:p>
          <a:p>
            <a:pPr>
              <a:lnSpc>
                <a:spcPct val="80000"/>
              </a:lnSpc>
            </a:pPr>
            <a:r>
              <a:rPr lang="en-US" sz="2000">
                <a:latin typeface="Times New Roman" pitchFamily="18" charset="0"/>
                <a:cs typeface="Times New Roman" pitchFamily="18" charset="0"/>
              </a:rPr>
              <a:t>Helen Keller</a:t>
            </a:r>
          </a:p>
          <a:p>
            <a:pPr>
              <a:lnSpc>
                <a:spcPct val="80000"/>
              </a:lnSpc>
            </a:pPr>
            <a:r>
              <a:rPr lang="en-US" sz="2000">
                <a:latin typeface="Times New Roman" pitchFamily="18" charset="0"/>
                <a:cs typeface="Times New Roman" pitchFamily="18" charset="0"/>
              </a:rPr>
              <a:t>Romain Rolland</a:t>
            </a:r>
          </a:p>
          <a:p>
            <a:pPr>
              <a:lnSpc>
                <a:spcPct val="80000"/>
              </a:lnSpc>
            </a:pPr>
            <a:r>
              <a:rPr lang="en-US" sz="2000">
                <a:latin typeface="Times New Roman" pitchFamily="18" charset="0"/>
                <a:cs typeface="Times New Roman" pitchFamily="18" charset="0"/>
              </a:rPr>
              <a:t>Benito Mussolini</a:t>
            </a:r>
          </a:p>
          <a:p>
            <a:pPr>
              <a:lnSpc>
                <a:spcPct val="80000"/>
              </a:lnSpc>
            </a:pPr>
            <a:r>
              <a:rPr lang="en-US" sz="2000">
                <a:latin typeface="Times New Roman" pitchFamily="18" charset="0"/>
                <a:cs typeface="Times New Roman" pitchFamily="18" charset="0"/>
              </a:rPr>
              <a:t>W.B. Yeats</a:t>
            </a:r>
          </a:p>
          <a:p>
            <a:pPr>
              <a:lnSpc>
                <a:spcPct val="80000"/>
              </a:lnSpc>
            </a:pPr>
            <a:r>
              <a:rPr lang="en-US" sz="2000">
                <a:latin typeface="Times New Roman" pitchFamily="18" charset="0"/>
                <a:cs typeface="Times New Roman" pitchFamily="18" charset="0"/>
              </a:rPr>
              <a:t>Subhas Chandra Bose</a:t>
            </a:r>
          </a:p>
          <a:p>
            <a:pPr>
              <a:lnSpc>
                <a:spcPct val="80000"/>
              </a:lnSpc>
            </a:pPr>
            <a:r>
              <a:rPr lang="en-US" sz="2000">
                <a:latin typeface="Times New Roman" pitchFamily="18" charset="0"/>
                <a:cs typeface="Times New Roman" pitchFamily="18" charset="0"/>
              </a:rPr>
              <a:t>Jawaharlal Nehru</a:t>
            </a:r>
          </a:p>
          <a:p>
            <a:pPr>
              <a:lnSpc>
                <a:spcPct val="80000"/>
              </a:lnSpc>
            </a:pPr>
            <a:r>
              <a:rPr lang="en-US" sz="2000">
                <a:latin typeface="Times New Roman" pitchFamily="18" charset="0"/>
                <a:cs typeface="Times New Roman" pitchFamily="18" charset="0"/>
              </a:rPr>
              <a:t>Sarvapalli Radhakrisnan</a:t>
            </a:r>
          </a:p>
          <a:p>
            <a:pPr>
              <a:lnSpc>
                <a:spcPct val="80000"/>
              </a:lnSpc>
            </a:pPr>
            <a:r>
              <a:rPr lang="en-US" sz="2000">
                <a:latin typeface="Times New Roman" pitchFamily="18" charset="0"/>
                <a:cs typeface="Times New Roman" pitchFamily="18" charset="0"/>
              </a:rPr>
              <a:t>Lord Chelmsford</a:t>
            </a:r>
          </a:p>
          <a:p>
            <a:pPr>
              <a:lnSpc>
                <a:spcPct val="80000"/>
              </a:lnSpc>
            </a:pPr>
            <a:r>
              <a:rPr lang="en-US" sz="2000">
                <a:latin typeface="Times New Roman" pitchFamily="18" charset="0"/>
                <a:cs typeface="Times New Roman" pitchFamily="18" charset="0"/>
              </a:rPr>
              <a:t>Chittaranjan Das</a:t>
            </a:r>
          </a:p>
          <a:p>
            <a:pPr>
              <a:lnSpc>
                <a:spcPct val="80000"/>
              </a:lnSpc>
            </a:pPr>
            <a:r>
              <a:rPr lang="en-US" sz="2000">
                <a:latin typeface="Times New Roman" pitchFamily="18" charset="0"/>
                <a:cs typeface="Times New Roman" pitchFamily="18" charset="0"/>
              </a:rPr>
              <a:t>Jagadish Chandra Bose</a:t>
            </a:r>
          </a:p>
          <a:p>
            <a:pPr>
              <a:lnSpc>
                <a:spcPct val="80000"/>
              </a:lnSpc>
            </a:pPr>
            <a:r>
              <a:rPr lang="en-US" sz="2000">
                <a:latin typeface="Times New Roman" pitchFamily="18" charset="0"/>
                <a:cs typeface="Times New Roman" pitchFamily="18" charset="0"/>
              </a:rPr>
              <a:t>Okakura Kakuzo</a:t>
            </a: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85750" y="928688"/>
            <a:ext cx="8537575" cy="4770437"/>
          </a:xfrm>
          <a:prstGeom prst="rect">
            <a:avLst/>
          </a:prstGeom>
          <a:noFill/>
          <a:ln w="9525">
            <a:noFill/>
            <a:miter lim="800000"/>
            <a:headEnd/>
            <a:tailEnd/>
          </a:ln>
        </p:spPr>
        <p:txBody>
          <a:bodyPr wrap="none">
            <a:spAutoFit/>
          </a:bodyPr>
          <a:lstStyle/>
          <a:p>
            <a:r>
              <a:rPr lang="en-US" sz="4000"/>
              <a:t>Museum Galleries</a:t>
            </a:r>
          </a:p>
          <a:p>
            <a:r>
              <a:rPr lang="en-US" sz="2400"/>
              <a:t>1.Vichitra !st Floor Gallery</a:t>
            </a:r>
          </a:p>
          <a:p>
            <a:r>
              <a:rPr lang="en-US" sz="2400"/>
              <a:t>2. Vichitra Ground Floor Galleries</a:t>
            </a:r>
          </a:p>
          <a:p>
            <a:r>
              <a:rPr lang="en-US" sz="2400"/>
              <a:t>	a. Gitanjali Hall</a:t>
            </a:r>
          </a:p>
          <a:p>
            <a:r>
              <a:rPr lang="en-US" sz="2400"/>
              <a:t>	b. Thakur Barir Kalyanira.</a:t>
            </a:r>
          </a:p>
          <a:p>
            <a:r>
              <a:rPr lang="en-US" sz="2400"/>
              <a:t>	c. Bramhavidyalaya to Visva-Bharati</a:t>
            </a:r>
          </a:p>
          <a:p>
            <a:r>
              <a:rPr lang="en-US" sz="2400"/>
              <a:t>3. Rathindra Museum in Guhaghar.</a:t>
            </a:r>
          </a:p>
          <a:p>
            <a:r>
              <a:rPr lang="en-US" sz="2400"/>
              <a:t>4. Pratimadevi Museum in Chitra-Bhanu.</a:t>
            </a:r>
          </a:p>
          <a:p>
            <a:r>
              <a:rPr lang="en-US" sz="2400"/>
              <a:t>5. Devendra Kakkha in Santiniketan Griha.</a:t>
            </a:r>
          </a:p>
          <a:p>
            <a:r>
              <a:rPr lang="en-US" sz="2400"/>
              <a:t>6. Dwijenra Kakkha in Santiniketan Griha.</a:t>
            </a:r>
          </a:p>
          <a:p>
            <a:r>
              <a:rPr lang="en-US" sz="2400"/>
              <a:t>7. Period room in Udayana Griha, Konaraka Griha, Shyamali </a:t>
            </a:r>
          </a:p>
          <a:p>
            <a:r>
              <a:rPr lang="en-US" sz="2400"/>
              <a:t>	Griha, Udichi Griha etc</a:t>
            </a:r>
            <a:r>
              <a:rPr lang="en-US"/>
              <a:t>.</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685800"/>
            <a:ext cx="10318750" cy="4708525"/>
          </a:xfrm>
          <a:prstGeom prst="rect">
            <a:avLst/>
          </a:prstGeom>
          <a:noFill/>
          <a:ln w="9525">
            <a:noFill/>
            <a:miter lim="800000"/>
            <a:headEnd/>
            <a:tailEnd/>
          </a:ln>
        </p:spPr>
        <p:txBody>
          <a:bodyPr>
            <a:spAutoFit/>
          </a:bodyPr>
          <a:lstStyle/>
          <a:p>
            <a:pPr algn="ctr"/>
            <a:r>
              <a:rPr lang="en-US" sz="4400"/>
              <a:t>Intangible Heritage</a:t>
            </a:r>
          </a:p>
          <a:p>
            <a:endParaRPr lang="en-US" sz="3200"/>
          </a:p>
          <a:p>
            <a:r>
              <a:rPr lang="en-US" sz="3200"/>
              <a:t>Education System</a:t>
            </a:r>
          </a:p>
          <a:p>
            <a:r>
              <a:rPr lang="en-US" sz="3200"/>
              <a:t>	Study with in nature </a:t>
            </a:r>
          </a:p>
          <a:p>
            <a:r>
              <a:rPr lang="en-US" sz="3200"/>
              <a:t>Oral Tradition</a:t>
            </a:r>
          </a:p>
          <a:p>
            <a:r>
              <a:rPr lang="en-US" sz="3200"/>
              <a:t>	Baul Song and Other traditional folk songs</a:t>
            </a:r>
          </a:p>
          <a:p>
            <a:r>
              <a:rPr lang="en-US" sz="3200"/>
              <a:t>Performing  Arts</a:t>
            </a:r>
          </a:p>
          <a:p>
            <a:r>
              <a:rPr lang="en-US" sz="3200"/>
              <a:t>	Dance, Drama, Programmes and festivals etc.</a:t>
            </a:r>
          </a:p>
          <a:p>
            <a:endParaRPr lang="en-US" sz="3200"/>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57288" y="0"/>
          <a:ext cx="100012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1" descr="C:\Users\HP\Desktop\Rabindra-Bhavana\IMG_2152.JPG"/>
          <p:cNvPicPr>
            <a:picLocks noChangeAspect="1" noChangeArrowheads="1"/>
          </p:cNvPicPr>
          <p:nvPr/>
        </p:nvPicPr>
        <p:blipFill>
          <a:blip r:embed="rId6"/>
          <a:srcRect/>
          <a:stretch>
            <a:fillRect/>
          </a:stretch>
        </p:blipFill>
        <p:spPr bwMode="auto">
          <a:xfrm>
            <a:off x="7286625" y="0"/>
            <a:ext cx="1857375" cy="1201738"/>
          </a:xfrm>
          <a:prstGeom prst="rect">
            <a:avLst/>
          </a:prstGeom>
          <a:noFill/>
          <a:ln w="9525">
            <a:noFill/>
            <a:miter lim="800000"/>
            <a:headEnd/>
            <a:tailEnd/>
          </a:ln>
        </p:spPr>
      </p:pic>
      <p:pic>
        <p:nvPicPr>
          <p:cNvPr id="13316" name="Picture 3" descr="West Bengal News: Smell of Rabindranath Tagore still exists at  Shantiniketan dgtl - Anandabazar"/>
          <p:cNvPicPr>
            <a:picLocks noChangeAspect="1" noChangeArrowheads="1"/>
          </p:cNvPicPr>
          <p:nvPr/>
        </p:nvPicPr>
        <p:blipFill>
          <a:blip r:embed="rId7"/>
          <a:srcRect/>
          <a:stretch>
            <a:fillRect/>
          </a:stretch>
        </p:blipFill>
        <p:spPr bwMode="auto">
          <a:xfrm>
            <a:off x="0" y="5572125"/>
            <a:ext cx="2428875" cy="1285875"/>
          </a:xfrm>
          <a:prstGeom prst="rect">
            <a:avLst/>
          </a:prstGeom>
          <a:noFill/>
          <a:ln w="9525">
            <a:noFill/>
            <a:miter lim="800000"/>
            <a:headEnd/>
            <a:tailEnd/>
          </a:ln>
        </p:spPr>
      </p:pic>
      <p:pic>
        <p:nvPicPr>
          <p:cNvPr id="13317" name="Picture 4" descr="Beauty-is-truth-truth-beauty: Latest Articles, Videos &amp;amp; Photos of  Beauty-is-truth-truth-beauty- Telegraph India"/>
          <p:cNvPicPr>
            <a:picLocks noChangeAspect="1" noChangeArrowheads="1"/>
          </p:cNvPicPr>
          <p:nvPr/>
        </p:nvPicPr>
        <p:blipFill>
          <a:blip r:embed="rId8"/>
          <a:srcRect/>
          <a:stretch>
            <a:fillRect/>
          </a:stretch>
        </p:blipFill>
        <p:spPr bwMode="auto">
          <a:xfrm>
            <a:off x="6215063" y="5500688"/>
            <a:ext cx="2928937" cy="1357312"/>
          </a:xfrm>
          <a:prstGeom prst="rect">
            <a:avLst/>
          </a:prstGeom>
          <a:noFill/>
          <a:ln w="9525">
            <a:noFill/>
            <a:miter lim="800000"/>
            <a:headEnd/>
            <a:tailEnd/>
          </a:ln>
        </p:spPr>
      </p:pic>
      <p:pic>
        <p:nvPicPr>
          <p:cNvPr id="13318" name="Picture 5" descr="West Bengal News: Smell of Rabindranath Tagore still exists at  Shantiniketan dgtl - Anandabazar"/>
          <p:cNvPicPr>
            <a:picLocks noChangeAspect="1" noChangeArrowheads="1"/>
          </p:cNvPicPr>
          <p:nvPr/>
        </p:nvPicPr>
        <p:blipFill>
          <a:blip r:embed="rId9"/>
          <a:srcRect/>
          <a:stretch>
            <a:fillRect/>
          </a:stretch>
        </p:blipFill>
        <p:spPr bwMode="auto">
          <a:xfrm>
            <a:off x="0" y="0"/>
            <a:ext cx="1928813" cy="1143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2106</TotalTime>
  <Words>1288</Words>
  <Application>Microsoft Office PowerPoint</Application>
  <PresentationFormat>On-screen Show (4:3)</PresentationFormat>
  <Paragraphs>293</Paragraphs>
  <Slides>45</Slides>
  <Notes>28</Notes>
  <HiddenSlides>0</HiddenSlides>
  <MMClips>9</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Rabindrabhavan</dc:creator>
  <cp:lastModifiedBy>Pradip</cp:lastModifiedBy>
  <cp:revision>227</cp:revision>
  <dcterms:created xsi:type="dcterms:W3CDTF">2013-03-23T10:41:55Z</dcterms:created>
  <dcterms:modified xsi:type="dcterms:W3CDTF">2022-04-18T17:57:01Z</dcterms:modified>
</cp:coreProperties>
</file>