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wmf" ContentType="image/x-wmf"/>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57" r:id="rId2"/>
    <p:sldId id="261" r:id="rId3"/>
    <p:sldId id="258" r:id="rId4"/>
    <p:sldId id="262" r:id="rId5"/>
    <p:sldId id="263" r:id="rId6"/>
    <p:sldId id="264" r:id="rId7"/>
    <p:sldId id="265" r:id="rId8"/>
    <p:sldId id="266" r:id="rId9"/>
    <p:sldId id="267" r:id="rId10"/>
    <p:sldId id="268" r:id="rId11"/>
    <p:sldId id="269" r:id="rId12"/>
    <p:sldId id="270" r:id="rId13"/>
    <p:sldId id="271" r:id="rId14"/>
    <p:sldId id="272"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 id="285" r:id="rId28"/>
    <p:sldId id="286" r:id="rId29"/>
    <p:sldId id="287" r:id="rId30"/>
    <p:sldId id="306" r:id="rId31"/>
    <p:sldId id="309" r:id="rId32"/>
    <p:sldId id="288" r:id="rId33"/>
    <p:sldId id="290" r:id="rId34"/>
    <p:sldId id="291" r:id="rId35"/>
    <p:sldId id="292" r:id="rId36"/>
    <p:sldId id="293" r:id="rId37"/>
    <p:sldId id="294" r:id="rId38"/>
    <p:sldId id="308" r:id="rId39"/>
    <p:sldId id="307" r:id="rId40"/>
    <p:sldId id="295" r:id="rId41"/>
    <p:sldId id="296" r:id="rId42"/>
    <p:sldId id="297" r:id="rId43"/>
    <p:sldId id="298" r:id="rId44"/>
    <p:sldId id="305" r:id="rId4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83" d="100"/>
          <a:sy n="83" d="100"/>
        </p:scale>
        <p:origin x="-1140" y="-9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D3B6412-A249-47E9-BDAA-270AA93183F2}" type="datetimeFigureOut">
              <a:rPr lang="en-US" smtClean="0"/>
              <a:pPr/>
              <a:t>4/19/2022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F9EF565-0284-4456-A666-CFEEA8D7A52E}"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r>
              <a:rPr lang="en-US" smtClean="0"/>
              <a:t>PRADIP  KUMAR MANDAL</a:t>
            </a:r>
          </a:p>
        </p:txBody>
      </p:sp>
      <p:sp>
        <p:nvSpPr>
          <p:cNvPr id="61444" name="Slide Number Placeholder 3"/>
          <p:cNvSpPr>
            <a:spLocks noGrp="1"/>
          </p:cNvSpPr>
          <p:nvPr>
            <p:ph type="sldNum" sz="quarter" idx="5"/>
          </p:nvPr>
        </p:nvSpPr>
        <p:spPr>
          <a:noFill/>
        </p:spPr>
        <p:txBody>
          <a:bodyPr/>
          <a:lstStyle/>
          <a:p>
            <a:fld id="{1AECE757-AA34-439D-9B42-C24774D6B57A}" type="slidenum">
              <a:rPr lang="en-IN" smtClean="0"/>
              <a:pPr/>
              <a:t>1</a:t>
            </a:fld>
            <a:endParaRPr lang="en-IN"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p:spPr>
        <p:txBody>
          <a:bodyPr/>
          <a:lstStyle/>
          <a:p>
            <a:endParaRPr lang="en-US" i="1" smtClean="0"/>
          </a:p>
        </p:txBody>
      </p:sp>
      <p:sp>
        <p:nvSpPr>
          <p:cNvPr id="70660" name="Slide Number Placeholder 3"/>
          <p:cNvSpPr>
            <a:spLocks noGrp="1"/>
          </p:cNvSpPr>
          <p:nvPr>
            <p:ph type="sldNum" sz="quarter" idx="5"/>
          </p:nvPr>
        </p:nvSpPr>
        <p:spPr>
          <a:noFill/>
        </p:spPr>
        <p:txBody>
          <a:bodyPr/>
          <a:lstStyle/>
          <a:p>
            <a:fld id="{32EBE539-9CF4-49A4-8D8C-EB1E09DAE7F8}" type="slidenum">
              <a:rPr lang="en-IN" smtClean="0"/>
              <a:pPr/>
              <a:t>10</a:t>
            </a:fld>
            <a:endParaRPr lang="en-IN"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a:ln/>
        </p:spPr>
        <p:txBody>
          <a:bodyPr/>
          <a:lstStyle/>
          <a:p>
            <a:endParaRPr lang="en-US" smtClean="0"/>
          </a:p>
        </p:txBody>
      </p:sp>
      <p:sp>
        <p:nvSpPr>
          <p:cNvPr id="71684" name="Slide Number Placeholder 3"/>
          <p:cNvSpPr>
            <a:spLocks noGrp="1"/>
          </p:cNvSpPr>
          <p:nvPr>
            <p:ph type="sldNum" sz="quarter" idx="5"/>
          </p:nvPr>
        </p:nvSpPr>
        <p:spPr>
          <a:noFill/>
        </p:spPr>
        <p:txBody>
          <a:bodyPr/>
          <a:lstStyle/>
          <a:p>
            <a:fld id="{7993CB6A-8C6A-4F8E-B25A-AA9EB22019D1}" type="slidenum">
              <a:rPr lang="en-US" smtClean="0"/>
              <a:pPr/>
              <a:t>14</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endParaRPr lang="en-US" dirty="0" smtClean="0"/>
          </a:p>
        </p:txBody>
      </p:sp>
      <p:sp>
        <p:nvSpPr>
          <p:cNvPr id="72708" name="Slide Number Placeholder 3"/>
          <p:cNvSpPr>
            <a:spLocks noGrp="1"/>
          </p:cNvSpPr>
          <p:nvPr>
            <p:ph type="sldNum" sz="quarter" idx="5"/>
          </p:nvPr>
        </p:nvSpPr>
        <p:spPr>
          <a:noFill/>
        </p:spPr>
        <p:txBody>
          <a:bodyPr/>
          <a:lstStyle/>
          <a:p>
            <a:fld id="{815519A3-5785-4B70-8196-F43289636114}" type="slidenum">
              <a:rPr lang="en-IN" smtClean="0"/>
              <a:pPr/>
              <a:t>15</a:t>
            </a:fld>
            <a:endParaRPr lang="en-IN"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p:spPr>
        <p:txBody>
          <a:bodyPr/>
          <a:lstStyle/>
          <a:p>
            <a:endParaRPr lang="en-US" smtClean="0"/>
          </a:p>
        </p:txBody>
      </p:sp>
      <p:sp>
        <p:nvSpPr>
          <p:cNvPr id="73732" name="Slide Number Placeholder 3"/>
          <p:cNvSpPr>
            <a:spLocks noGrp="1"/>
          </p:cNvSpPr>
          <p:nvPr>
            <p:ph type="sldNum" sz="quarter" idx="5"/>
          </p:nvPr>
        </p:nvSpPr>
        <p:spPr>
          <a:noFill/>
        </p:spPr>
        <p:txBody>
          <a:bodyPr/>
          <a:lstStyle/>
          <a:p>
            <a:fld id="{E03399E2-2D9B-42B8-858B-F74DB0BE80F0}" type="slidenum">
              <a:rPr lang="en-US" smtClean="0"/>
              <a:pPr/>
              <a:t>16</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p:spPr>
        <p:txBody>
          <a:bodyPr/>
          <a:lstStyle/>
          <a:p>
            <a:endParaRPr lang="en-US" smtClean="0"/>
          </a:p>
        </p:txBody>
      </p:sp>
      <p:sp>
        <p:nvSpPr>
          <p:cNvPr id="74756" name="Slide Number Placeholder 3"/>
          <p:cNvSpPr>
            <a:spLocks noGrp="1"/>
          </p:cNvSpPr>
          <p:nvPr>
            <p:ph type="sldNum" sz="quarter" idx="5"/>
          </p:nvPr>
        </p:nvSpPr>
        <p:spPr>
          <a:noFill/>
        </p:spPr>
        <p:txBody>
          <a:bodyPr/>
          <a:lstStyle/>
          <a:p>
            <a:fld id="{3489578A-A4B0-475A-A45C-5560E90998ED}" type="slidenum">
              <a:rPr lang="en-US" smtClean="0"/>
              <a:pPr/>
              <a:t>17</a:t>
            </a:fld>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p:spPr>
        <p:txBody>
          <a:bodyPr/>
          <a:lstStyle/>
          <a:p>
            <a:endParaRPr lang="en-US" smtClean="0"/>
          </a:p>
        </p:txBody>
      </p:sp>
      <p:sp>
        <p:nvSpPr>
          <p:cNvPr id="75780" name="Slide Number Placeholder 3"/>
          <p:cNvSpPr>
            <a:spLocks noGrp="1"/>
          </p:cNvSpPr>
          <p:nvPr>
            <p:ph type="sldNum" sz="quarter" idx="5"/>
          </p:nvPr>
        </p:nvSpPr>
        <p:spPr>
          <a:noFill/>
        </p:spPr>
        <p:txBody>
          <a:bodyPr/>
          <a:lstStyle/>
          <a:p>
            <a:fld id="{699C8657-3D6D-4171-A4C8-17DB2650DAD4}" type="slidenum">
              <a:rPr lang="en-IN" smtClean="0"/>
              <a:pPr/>
              <a:t>20</a:t>
            </a:fld>
            <a:endParaRPr lang="en-IN"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p:spPr>
        <p:txBody>
          <a:bodyPr/>
          <a:lstStyle/>
          <a:p>
            <a:endParaRPr lang="en-US" smtClean="0"/>
          </a:p>
        </p:txBody>
      </p:sp>
      <p:sp>
        <p:nvSpPr>
          <p:cNvPr id="76804" name="Slide Number Placeholder 3"/>
          <p:cNvSpPr>
            <a:spLocks noGrp="1"/>
          </p:cNvSpPr>
          <p:nvPr>
            <p:ph type="sldNum" sz="quarter" idx="5"/>
          </p:nvPr>
        </p:nvSpPr>
        <p:spPr>
          <a:noFill/>
        </p:spPr>
        <p:txBody>
          <a:bodyPr/>
          <a:lstStyle/>
          <a:p>
            <a:fld id="{065A5496-9E90-4031-831F-B5CC1CE33984}" type="slidenum">
              <a:rPr lang="en-IN" smtClean="0"/>
              <a:pPr/>
              <a:t>22</a:t>
            </a:fld>
            <a:endParaRPr lang="en-IN"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p:spPr>
        <p:txBody>
          <a:bodyPr/>
          <a:lstStyle/>
          <a:p>
            <a:endParaRPr lang="en-US" smtClean="0"/>
          </a:p>
        </p:txBody>
      </p:sp>
      <p:sp>
        <p:nvSpPr>
          <p:cNvPr id="77828" name="Slide Number Placeholder 3"/>
          <p:cNvSpPr>
            <a:spLocks noGrp="1"/>
          </p:cNvSpPr>
          <p:nvPr>
            <p:ph type="sldNum" sz="quarter" idx="5"/>
          </p:nvPr>
        </p:nvSpPr>
        <p:spPr>
          <a:noFill/>
        </p:spPr>
        <p:txBody>
          <a:bodyPr/>
          <a:lstStyle/>
          <a:p>
            <a:fld id="{2AC61D8C-31B1-49BB-A91C-54EB55C82D0E}" type="slidenum">
              <a:rPr lang="en-IN" smtClean="0"/>
              <a:pPr/>
              <a:t>23</a:t>
            </a:fld>
            <a:endParaRPr lang="en-IN"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p:spPr>
        <p:txBody>
          <a:bodyPr/>
          <a:lstStyle/>
          <a:p>
            <a:endParaRPr lang="en-US" smtClean="0"/>
          </a:p>
        </p:txBody>
      </p:sp>
      <p:sp>
        <p:nvSpPr>
          <p:cNvPr id="78852" name="Slide Number Placeholder 3"/>
          <p:cNvSpPr>
            <a:spLocks noGrp="1"/>
          </p:cNvSpPr>
          <p:nvPr>
            <p:ph type="sldNum" sz="quarter" idx="5"/>
          </p:nvPr>
        </p:nvSpPr>
        <p:spPr>
          <a:noFill/>
        </p:spPr>
        <p:txBody>
          <a:bodyPr/>
          <a:lstStyle/>
          <a:p>
            <a:fld id="{D059EC2D-AC1F-40C1-90B7-18E5F7944BF2}" type="slidenum">
              <a:rPr lang="en-IN" smtClean="0"/>
              <a:pPr/>
              <a:t>26</a:t>
            </a:fld>
            <a:endParaRPr lang="en-IN"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p:spPr>
        <p:txBody>
          <a:bodyPr/>
          <a:lstStyle/>
          <a:p>
            <a:r>
              <a:rPr lang="en-US" smtClean="0"/>
              <a:t>Responsibility</a:t>
            </a:r>
          </a:p>
        </p:txBody>
      </p:sp>
      <p:sp>
        <p:nvSpPr>
          <p:cNvPr id="79876" name="Slide Number Placeholder 3"/>
          <p:cNvSpPr>
            <a:spLocks noGrp="1"/>
          </p:cNvSpPr>
          <p:nvPr>
            <p:ph type="sldNum" sz="quarter" idx="5"/>
          </p:nvPr>
        </p:nvSpPr>
        <p:spPr>
          <a:noFill/>
        </p:spPr>
        <p:txBody>
          <a:bodyPr/>
          <a:lstStyle/>
          <a:p>
            <a:fld id="{91CA7085-BB7C-4DB0-98D2-D723AE94FB16}" type="slidenum">
              <a:rPr lang="en-IN" smtClean="0"/>
              <a:pPr/>
              <a:t>29</a:t>
            </a:fld>
            <a:endParaRPr lang="en-IN"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p:spPr>
        <p:txBody>
          <a:bodyPr/>
          <a:lstStyle/>
          <a:p>
            <a:endParaRPr lang="en-US" smtClean="0"/>
          </a:p>
        </p:txBody>
      </p:sp>
      <p:sp>
        <p:nvSpPr>
          <p:cNvPr id="63492" name="Slide Number Placeholder 3"/>
          <p:cNvSpPr>
            <a:spLocks noGrp="1"/>
          </p:cNvSpPr>
          <p:nvPr>
            <p:ph type="sldNum" sz="quarter" idx="5"/>
          </p:nvPr>
        </p:nvSpPr>
        <p:spPr>
          <a:noFill/>
        </p:spPr>
        <p:txBody>
          <a:bodyPr/>
          <a:lstStyle/>
          <a:p>
            <a:fld id="{7BF244F8-B0F2-4C9F-986E-73F526ACBE81}" type="slidenum">
              <a:rPr lang="en-US" smtClean="0"/>
              <a:pPr/>
              <a:t>2</a:t>
            </a:fld>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F9EF565-0284-4456-A666-CFEEA8D7A52E}" type="slidenum">
              <a:rPr lang="en-US" smtClean="0"/>
              <a:pPr/>
              <a:t>30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ln/>
        </p:spPr>
        <p:txBody>
          <a:bodyPr/>
          <a:lstStyle/>
          <a:p>
            <a:endParaRPr lang="en-US" dirty="0" smtClean="0"/>
          </a:p>
        </p:txBody>
      </p:sp>
      <p:sp>
        <p:nvSpPr>
          <p:cNvPr id="91140" name="Slide Number Placeholder 3"/>
          <p:cNvSpPr>
            <a:spLocks noGrp="1"/>
          </p:cNvSpPr>
          <p:nvPr>
            <p:ph type="sldNum" sz="quarter" idx="5"/>
          </p:nvPr>
        </p:nvSpPr>
        <p:spPr>
          <a:noFill/>
        </p:spPr>
        <p:txBody>
          <a:bodyPr/>
          <a:lstStyle/>
          <a:p>
            <a:fld id="{5F54BDAE-D8D4-48C5-9BC8-133F929F29F3}" type="slidenum">
              <a:rPr lang="en-US" smtClean="0"/>
              <a:pPr/>
              <a:t>31</a:t>
            </a:fld>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ln/>
        </p:spPr>
        <p:txBody>
          <a:bodyPr/>
          <a:lstStyle/>
          <a:p>
            <a:endParaRPr lang="en-US" dirty="0" smtClean="0"/>
          </a:p>
        </p:txBody>
      </p:sp>
      <p:sp>
        <p:nvSpPr>
          <p:cNvPr id="80900" name="Slide Number Placeholder 3"/>
          <p:cNvSpPr>
            <a:spLocks noGrp="1"/>
          </p:cNvSpPr>
          <p:nvPr>
            <p:ph type="sldNum" sz="quarter" idx="5"/>
          </p:nvPr>
        </p:nvSpPr>
        <p:spPr>
          <a:noFill/>
        </p:spPr>
        <p:txBody>
          <a:bodyPr/>
          <a:lstStyle/>
          <a:p>
            <a:fld id="{4D5CAB66-03E0-407B-898B-3CB46A2E4529}" type="slidenum">
              <a:rPr lang="en-IN" smtClean="0"/>
              <a:pPr/>
              <a:t>32</a:t>
            </a:fld>
            <a:endParaRPr lang="en-IN"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a:ln/>
        </p:spPr>
        <p:txBody>
          <a:bodyPr/>
          <a:lstStyle/>
          <a:p>
            <a:endParaRPr lang="en-US" smtClean="0"/>
          </a:p>
        </p:txBody>
      </p:sp>
      <p:sp>
        <p:nvSpPr>
          <p:cNvPr id="88068" name="Slide Number Placeholder 3"/>
          <p:cNvSpPr>
            <a:spLocks noGrp="1"/>
          </p:cNvSpPr>
          <p:nvPr>
            <p:ph type="sldNum" sz="quarter" idx="5"/>
          </p:nvPr>
        </p:nvSpPr>
        <p:spPr>
          <a:noFill/>
        </p:spPr>
        <p:txBody>
          <a:bodyPr/>
          <a:lstStyle/>
          <a:p>
            <a:fld id="{243C8EBB-CB9C-4C90-92AF-9267818DAE99}" type="slidenum">
              <a:rPr lang="en-US" smtClean="0"/>
              <a:pPr/>
              <a:t>38</a:t>
            </a:fld>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noFill/>
          <a:ln/>
        </p:spPr>
        <p:txBody>
          <a:bodyPr/>
          <a:lstStyle/>
          <a:p>
            <a:r>
              <a:rPr lang="en-US" smtClean="0"/>
              <a:t>Training for Manuscripts handling, Reading, storing and Conserve</a:t>
            </a:r>
          </a:p>
        </p:txBody>
      </p:sp>
      <p:sp>
        <p:nvSpPr>
          <p:cNvPr id="89092" name="Slide Number Placeholder 3"/>
          <p:cNvSpPr>
            <a:spLocks noGrp="1"/>
          </p:cNvSpPr>
          <p:nvPr>
            <p:ph type="sldNum" sz="quarter" idx="5"/>
          </p:nvPr>
        </p:nvSpPr>
        <p:spPr>
          <a:noFill/>
        </p:spPr>
        <p:txBody>
          <a:bodyPr/>
          <a:lstStyle/>
          <a:p>
            <a:fld id="{B4FF7882-F7E4-4DD5-86FB-C548507C1C03}" type="slidenum">
              <a:rPr lang="en-US" smtClean="0"/>
              <a:pPr/>
              <a:t>39</a:t>
            </a:fld>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nvPr>
        </p:nvSpPr>
        <p:spPr>
          <a:noFill/>
          <a:ln/>
        </p:spPr>
        <p:txBody>
          <a:bodyPr/>
          <a:lstStyle/>
          <a:p>
            <a:r>
              <a:rPr lang="en-US" smtClean="0"/>
              <a:t>Tamarind Seed Glue</a:t>
            </a:r>
          </a:p>
        </p:txBody>
      </p:sp>
      <p:sp>
        <p:nvSpPr>
          <p:cNvPr id="82948" name="Slide Number Placeholder 3"/>
          <p:cNvSpPr>
            <a:spLocks noGrp="1"/>
          </p:cNvSpPr>
          <p:nvPr>
            <p:ph type="sldNum" sz="quarter" idx="5"/>
          </p:nvPr>
        </p:nvSpPr>
        <p:spPr>
          <a:noFill/>
        </p:spPr>
        <p:txBody>
          <a:bodyPr/>
          <a:lstStyle/>
          <a:p>
            <a:fld id="{087C1CC3-29E1-41BC-A623-4ED087B65E98}" type="slidenum">
              <a:rPr lang="en-US" smtClean="0"/>
              <a:pPr/>
              <a:t>41</a:t>
            </a:fld>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83971" name="Notes Placeholder 2"/>
          <p:cNvSpPr>
            <a:spLocks noGrp="1"/>
          </p:cNvSpPr>
          <p:nvPr>
            <p:ph type="body" idx="1"/>
          </p:nvPr>
        </p:nvSpPr>
        <p:spPr>
          <a:noFill/>
          <a:ln/>
        </p:spPr>
        <p:txBody>
          <a:bodyPr/>
          <a:lstStyle/>
          <a:p>
            <a:endParaRPr lang="en-US" smtClean="0"/>
          </a:p>
        </p:txBody>
      </p:sp>
      <p:sp>
        <p:nvSpPr>
          <p:cNvPr id="83972" name="Slide Number Placeholder 3"/>
          <p:cNvSpPr>
            <a:spLocks noGrp="1"/>
          </p:cNvSpPr>
          <p:nvPr>
            <p:ph type="sldNum" sz="quarter" idx="5"/>
          </p:nvPr>
        </p:nvSpPr>
        <p:spPr>
          <a:noFill/>
        </p:spPr>
        <p:txBody>
          <a:bodyPr/>
          <a:lstStyle/>
          <a:p>
            <a:fld id="{B4254CAA-BC6A-47B2-860F-59A7621D091B}" type="slidenum">
              <a:rPr lang="en-US" smtClean="0"/>
              <a:pPr/>
              <a:t>42</a:t>
            </a:fld>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p:spPr>
        <p:txBody>
          <a:bodyPr/>
          <a:lstStyle/>
          <a:p>
            <a:endParaRPr lang="en-US" smtClean="0"/>
          </a:p>
        </p:txBody>
      </p:sp>
      <p:sp>
        <p:nvSpPr>
          <p:cNvPr id="84996" name="Slide Number Placeholder 3"/>
          <p:cNvSpPr>
            <a:spLocks noGrp="1"/>
          </p:cNvSpPr>
          <p:nvPr>
            <p:ph type="sldNum" sz="quarter" idx="5"/>
          </p:nvPr>
        </p:nvSpPr>
        <p:spPr>
          <a:noFill/>
        </p:spPr>
        <p:txBody>
          <a:bodyPr/>
          <a:lstStyle/>
          <a:p>
            <a:fld id="{17884DE7-2D6E-4A29-BA9A-5A95E8631204}" type="slidenum">
              <a:rPr lang="en-US" smtClean="0"/>
              <a:pPr/>
              <a:t>43</a:t>
            </a:fld>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p:spPr>
        <p:txBody>
          <a:bodyPr/>
          <a:lstStyle/>
          <a:p>
            <a:endParaRPr lang="en-US" smtClean="0"/>
          </a:p>
        </p:txBody>
      </p:sp>
      <p:sp>
        <p:nvSpPr>
          <p:cNvPr id="92164" name="Slide Number Placeholder 3"/>
          <p:cNvSpPr>
            <a:spLocks noGrp="1"/>
          </p:cNvSpPr>
          <p:nvPr>
            <p:ph type="sldNum" sz="quarter" idx="5"/>
          </p:nvPr>
        </p:nvSpPr>
        <p:spPr>
          <a:noFill/>
        </p:spPr>
        <p:txBody>
          <a:bodyPr/>
          <a:lstStyle/>
          <a:p>
            <a:fld id="{D18E38B6-CABA-4532-8599-DC2A9BE11C05}" type="slidenum">
              <a:rPr lang="en-US" smtClean="0"/>
              <a:pPr/>
              <a:t>44</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p:spPr>
        <p:txBody>
          <a:bodyPr/>
          <a:lstStyle/>
          <a:p>
            <a:r>
              <a:rPr lang="en-US" smtClean="0"/>
              <a:t>Living Museum deals with both Tangible and Intangible heritage</a:t>
            </a:r>
            <a:endParaRPr lang="en-IN" smtClean="0"/>
          </a:p>
          <a:p>
            <a:r>
              <a:rPr lang="en-US" smtClean="0"/>
              <a:t> </a:t>
            </a:r>
            <a:endParaRPr lang="en-IN" smtClean="0"/>
          </a:p>
        </p:txBody>
      </p:sp>
      <p:sp>
        <p:nvSpPr>
          <p:cNvPr id="62468" name="Slide Number Placeholder 3"/>
          <p:cNvSpPr>
            <a:spLocks noGrp="1"/>
          </p:cNvSpPr>
          <p:nvPr>
            <p:ph type="sldNum" sz="quarter" idx="5"/>
          </p:nvPr>
        </p:nvSpPr>
        <p:spPr>
          <a:noFill/>
        </p:spPr>
        <p:txBody>
          <a:bodyPr/>
          <a:lstStyle/>
          <a:p>
            <a:fld id="{17191847-3087-46AF-96FB-BD809E383653}" type="slidenum">
              <a:rPr lang="en-IN" smtClean="0"/>
              <a:pPr/>
              <a:t>3</a:t>
            </a:fld>
            <a:endParaRPr lang="en-IN"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a:ln/>
        </p:spPr>
        <p:txBody>
          <a:bodyPr/>
          <a:lstStyle/>
          <a:p>
            <a:r>
              <a:rPr lang="en-US" i="1" smtClean="0"/>
              <a:t>Koler Bansi</a:t>
            </a:r>
          </a:p>
        </p:txBody>
      </p:sp>
      <p:sp>
        <p:nvSpPr>
          <p:cNvPr id="64516" name="Slide Number Placeholder 3"/>
          <p:cNvSpPr>
            <a:spLocks noGrp="1"/>
          </p:cNvSpPr>
          <p:nvPr>
            <p:ph type="sldNum" sz="quarter" idx="5"/>
          </p:nvPr>
        </p:nvSpPr>
        <p:spPr>
          <a:noFill/>
        </p:spPr>
        <p:txBody>
          <a:bodyPr/>
          <a:lstStyle/>
          <a:p>
            <a:fld id="{77E7A227-26BB-4AEF-B834-E3D4E42797AA}" type="slidenum">
              <a:rPr lang="en-IN" smtClean="0"/>
              <a:pPr/>
              <a:t>4</a:t>
            </a:fld>
            <a:endParaRPr lang="en-IN"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p:spPr>
        <p:txBody>
          <a:bodyPr/>
          <a:lstStyle/>
          <a:p>
            <a:r>
              <a:rPr lang="en-US" smtClean="0"/>
              <a:t>Studio of NandaLal Bose by K. G. Subhramonium</a:t>
            </a:r>
          </a:p>
        </p:txBody>
      </p:sp>
      <p:sp>
        <p:nvSpPr>
          <p:cNvPr id="65540" name="Slide Number Placeholder 3"/>
          <p:cNvSpPr>
            <a:spLocks noGrp="1"/>
          </p:cNvSpPr>
          <p:nvPr>
            <p:ph type="sldNum" sz="quarter" idx="5"/>
          </p:nvPr>
        </p:nvSpPr>
        <p:spPr>
          <a:noFill/>
        </p:spPr>
        <p:txBody>
          <a:bodyPr/>
          <a:lstStyle/>
          <a:p>
            <a:fld id="{143F9969-EEE7-4608-9C6C-6400D52A4A5B}" type="slidenum">
              <a:rPr lang="en-IN" smtClean="0"/>
              <a:pPr/>
              <a:t>5</a:t>
            </a:fld>
            <a:endParaRPr lang="en-IN"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p:spPr>
        <p:txBody>
          <a:bodyPr/>
          <a:lstStyle/>
          <a:p>
            <a:r>
              <a:rPr lang="en-US" i="1" smtClean="0"/>
              <a:t>Shalbithi</a:t>
            </a:r>
          </a:p>
        </p:txBody>
      </p:sp>
      <p:sp>
        <p:nvSpPr>
          <p:cNvPr id="66564" name="Slide Number Placeholder 3"/>
          <p:cNvSpPr>
            <a:spLocks noGrp="1"/>
          </p:cNvSpPr>
          <p:nvPr>
            <p:ph type="sldNum" sz="quarter" idx="5"/>
          </p:nvPr>
        </p:nvSpPr>
        <p:spPr>
          <a:noFill/>
        </p:spPr>
        <p:txBody>
          <a:bodyPr/>
          <a:lstStyle/>
          <a:p>
            <a:fld id="{3E98C62D-FB13-4C77-976F-6EFD551DDCAE}" type="slidenum">
              <a:rPr lang="en-IN" smtClean="0"/>
              <a:pPr/>
              <a:t>6</a:t>
            </a:fld>
            <a:endParaRPr lang="en-IN"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p:spPr>
        <p:txBody>
          <a:bodyPr/>
          <a:lstStyle/>
          <a:p>
            <a:r>
              <a:rPr lang="en-US" b="1" smtClean="0"/>
              <a:t>Historical Parts of Uttrayan Garden</a:t>
            </a:r>
            <a:endParaRPr lang="en-IN" b="1" smtClean="0"/>
          </a:p>
        </p:txBody>
      </p:sp>
      <p:sp>
        <p:nvSpPr>
          <p:cNvPr id="67588" name="Slide Number Placeholder 3"/>
          <p:cNvSpPr>
            <a:spLocks noGrp="1"/>
          </p:cNvSpPr>
          <p:nvPr>
            <p:ph type="sldNum" sz="quarter" idx="5"/>
          </p:nvPr>
        </p:nvSpPr>
        <p:spPr>
          <a:noFill/>
        </p:spPr>
        <p:txBody>
          <a:bodyPr/>
          <a:lstStyle/>
          <a:p>
            <a:fld id="{F4F0C71D-9104-4C5E-B394-0967E360F95D}" type="slidenum">
              <a:rPr lang="en-IN" smtClean="0"/>
              <a:pPr/>
              <a:t>7</a:t>
            </a:fld>
            <a:endParaRPr lang="en-IN"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4122890C-ECE1-49EC-9CF8-1EA12E094484}" type="slidenum">
              <a:rPr lang="en-IN" smtClean="0"/>
              <a:pPr/>
              <a:t>8</a:t>
            </a:fld>
            <a:endParaRPr lang="en-IN" smtClean="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pPr eaLnBrk="1" hangingPunct="1"/>
            <a:r>
              <a:rPr lang="en-US" b="1" smtClean="0"/>
              <a:t>Chhatim Tala</a:t>
            </a:r>
            <a:endParaRPr lang="en-IN" b="1"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a:ln/>
        </p:spPr>
        <p:txBody>
          <a:bodyPr/>
          <a:lstStyle/>
          <a:p>
            <a:pPr eaLnBrk="1" hangingPunct="1"/>
            <a:endParaRPr lang="en-US" smtClean="0"/>
          </a:p>
        </p:txBody>
      </p:sp>
      <p:sp>
        <p:nvSpPr>
          <p:cNvPr id="69636" name="Slide Number Placeholder 3"/>
          <p:cNvSpPr>
            <a:spLocks noGrp="1"/>
          </p:cNvSpPr>
          <p:nvPr>
            <p:ph type="sldNum" sz="quarter" idx="5"/>
          </p:nvPr>
        </p:nvSpPr>
        <p:spPr>
          <a:noFill/>
        </p:spPr>
        <p:txBody>
          <a:bodyPr/>
          <a:lstStyle/>
          <a:p>
            <a:fld id="{3A3002AF-9A28-4196-BE30-8BAF1CE89BFE}" type="slidenum">
              <a:rPr lang="en-IN" smtClean="0"/>
              <a:pPr/>
              <a:t>9</a:t>
            </a:fld>
            <a:endParaRPr lang="en-IN"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9B9AE24-6F58-474D-8365-4FB85A6F8394}" type="datetimeFigureOut">
              <a:rPr lang="en-US" smtClean="0"/>
              <a:pPr/>
              <a:t>4/19/2022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0E9BFB-05F0-429F-8C7D-05B104DD73C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B9AE24-6F58-474D-8365-4FB85A6F8394}" type="datetimeFigureOut">
              <a:rPr lang="en-US" smtClean="0"/>
              <a:pPr/>
              <a:t>4/19/2022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0E9BFB-05F0-429F-8C7D-05B104DD73C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B9AE24-6F58-474D-8365-4FB85A6F8394}" type="datetimeFigureOut">
              <a:rPr lang="en-US" smtClean="0"/>
              <a:pPr/>
              <a:t>4/19/2022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0E9BFB-05F0-429F-8C7D-05B104DD73C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B9AE24-6F58-474D-8365-4FB85A6F8394}" type="datetimeFigureOut">
              <a:rPr lang="en-US" smtClean="0"/>
              <a:pPr/>
              <a:t>4/19/2022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0E9BFB-05F0-429F-8C7D-05B104DD73C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9B9AE24-6F58-474D-8365-4FB85A6F8394}" type="datetimeFigureOut">
              <a:rPr lang="en-US" smtClean="0"/>
              <a:pPr/>
              <a:t>4/19/2022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0E9BFB-05F0-429F-8C7D-05B104DD73C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9B9AE24-6F58-474D-8365-4FB85A6F8394}" type="datetimeFigureOut">
              <a:rPr lang="en-US" smtClean="0"/>
              <a:pPr/>
              <a:t>4/19/2022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0E9BFB-05F0-429F-8C7D-05B104DD73C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9B9AE24-6F58-474D-8365-4FB85A6F8394}" type="datetimeFigureOut">
              <a:rPr lang="en-US" smtClean="0"/>
              <a:pPr/>
              <a:t>4/19/2022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20E9BFB-05F0-429F-8C7D-05B104DD73C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9B9AE24-6F58-474D-8365-4FB85A6F8394}" type="datetimeFigureOut">
              <a:rPr lang="en-US" smtClean="0"/>
              <a:pPr/>
              <a:t>4/19/2022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20E9BFB-05F0-429F-8C7D-05B104DD73C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B9AE24-6F58-474D-8365-4FB85A6F8394}" type="datetimeFigureOut">
              <a:rPr lang="en-US" smtClean="0"/>
              <a:pPr/>
              <a:t>4/19/2022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20E9BFB-05F0-429F-8C7D-05B104DD73C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9B9AE24-6F58-474D-8365-4FB85A6F8394}" type="datetimeFigureOut">
              <a:rPr lang="en-US" smtClean="0"/>
              <a:pPr/>
              <a:t>4/19/2022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0E9BFB-05F0-429F-8C7D-05B104DD73C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9B9AE24-6F58-474D-8365-4FB85A6F8394}" type="datetimeFigureOut">
              <a:rPr lang="en-US" smtClean="0"/>
              <a:pPr/>
              <a:t>4/19/2022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0E9BFB-05F0-429F-8C7D-05B104DD73C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B9AE24-6F58-474D-8365-4FB85A6F8394}" type="datetimeFigureOut">
              <a:rPr lang="en-US" smtClean="0"/>
              <a:pPr/>
              <a:t>4/19/2022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0E9BFB-05F0-429F-8C7D-05B104DD73C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1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1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66.jpeg"/><Relationship Id="rId7" Type="http://schemas.openxmlformats.org/officeDocument/2006/relationships/image" Target="../media/image70.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69.jpeg"/><Relationship Id="rId5" Type="http://schemas.openxmlformats.org/officeDocument/2006/relationships/image" Target="../media/image68.jpeg"/><Relationship Id="rId10" Type="http://schemas.openxmlformats.org/officeDocument/2006/relationships/image" Target="../media/image73.jpeg"/><Relationship Id="rId4" Type="http://schemas.openxmlformats.org/officeDocument/2006/relationships/image" Target="../media/image67.jpeg"/><Relationship Id="rId9" Type="http://schemas.openxmlformats.org/officeDocument/2006/relationships/image" Target="../media/image72.jpeg"/></Relationships>
</file>

<file path=ppt/slides/_rels/slide1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75.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77.jpeg"/></Relationships>
</file>

<file path=ppt/slides/_rels/slide2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7.xml"/><Relationship Id="rId5" Type="http://schemas.openxmlformats.org/officeDocument/2006/relationships/image" Target="../media/image86.jpeg"/><Relationship Id="rId4" Type="http://schemas.openxmlformats.org/officeDocument/2006/relationships/image" Target="../media/image85.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7.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notesSlide" Target="../notesSlides/notesSlide3.xml"/><Relationship Id="rId7" Type="http://schemas.openxmlformats.org/officeDocument/2006/relationships/image" Target="../media/image9.jpeg"/><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8.jpeg"/><Relationship Id="rId5" Type="http://schemas.openxmlformats.org/officeDocument/2006/relationships/image" Target="../media/image7.jpeg"/><Relationship Id="rId10" Type="http://schemas.openxmlformats.org/officeDocument/2006/relationships/image" Target="../media/image11.jpeg"/><Relationship Id="rId4" Type="http://schemas.openxmlformats.org/officeDocument/2006/relationships/image" Target="../media/image6.jpeg"/><Relationship Id="rId9" Type="http://schemas.openxmlformats.org/officeDocument/2006/relationships/oleObject" Target="../embeddings/oleObject1.bin"/></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oleObject" Target="../embeddings/oleObject2.bin"/></Relationships>
</file>

<file path=ppt/slides/_rels/slide31.xml.rels><?xml version="1.0" encoding="UTF-8" standalone="yes"?>
<Relationships xmlns="http://schemas.openxmlformats.org/package/2006/relationships"><Relationship Id="rId8" Type="http://schemas.openxmlformats.org/officeDocument/2006/relationships/image" Target="../media/image100.jpeg"/><Relationship Id="rId3" Type="http://schemas.openxmlformats.org/officeDocument/2006/relationships/image" Target="../media/image95.jpeg"/><Relationship Id="rId7" Type="http://schemas.openxmlformats.org/officeDocument/2006/relationships/image" Target="../media/image99.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98.jpeg"/><Relationship Id="rId5" Type="http://schemas.openxmlformats.org/officeDocument/2006/relationships/image" Target="../media/image97.jpeg"/><Relationship Id="rId10" Type="http://schemas.openxmlformats.org/officeDocument/2006/relationships/image" Target="../media/image102.jpeg"/><Relationship Id="rId4" Type="http://schemas.openxmlformats.org/officeDocument/2006/relationships/image" Target="../media/image96.jpeg"/><Relationship Id="rId9" Type="http://schemas.openxmlformats.org/officeDocument/2006/relationships/image" Target="../media/image101.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04.jpeg"/><Relationship Id="rId7" Type="http://schemas.openxmlformats.org/officeDocument/2006/relationships/image" Target="../media/image108.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107.jpeg"/><Relationship Id="rId5" Type="http://schemas.openxmlformats.org/officeDocument/2006/relationships/image" Target="../media/image106.jpeg"/><Relationship Id="rId4" Type="http://schemas.openxmlformats.org/officeDocument/2006/relationships/image" Target="../media/image105.jpeg"/></Relationships>
</file>

<file path=ppt/slides/_rels/slide4.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 Id="rId9" Type="http://schemas.openxmlformats.org/officeDocument/2006/relationships/image" Target="../media/image18.jpeg"/></Relationships>
</file>

<file path=ppt/slides/_rels/slide40.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7.xml"/><Relationship Id="rId4" Type="http://schemas.openxmlformats.org/officeDocument/2006/relationships/image" Target="../media/image111.jpeg"/></Relationships>
</file>

<file path=ppt/slides/_rels/slide41.xml.rels><?xml version="1.0" encoding="UTF-8" standalone="yes"?>
<Relationships xmlns="http://schemas.openxmlformats.org/package/2006/relationships"><Relationship Id="rId8" Type="http://schemas.openxmlformats.org/officeDocument/2006/relationships/image" Target="../media/image117.jpeg"/><Relationship Id="rId13" Type="http://schemas.openxmlformats.org/officeDocument/2006/relationships/image" Target="../media/image122.jpeg"/><Relationship Id="rId3" Type="http://schemas.openxmlformats.org/officeDocument/2006/relationships/image" Target="../media/image112.jpeg"/><Relationship Id="rId7" Type="http://schemas.openxmlformats.org/officeDocument/2006/relationships/image" Target="../media/image116.jpeg"/><Relationship Id="rId12" Type="http://schemas.openxmlformats.org/officeDocument/2006/relationships/image" Target="../media/image121.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115.jpeg"/><Relationship Id="rId11" Type="http://schemas.openxmlformats.org/officeDocument/2006/relationships/image" Target="../media/image120.jpeg"/><Relationship Id="rId5" Type="http://schemas.openxmlformats.org/officeDocument/2006/relationships/image" Target="../media/image114.jpeg"/><Relationship Id="rId10" Type="http://schemas.openxmlformats.org/officeDocument/2006/relationships/image" Target="../media/image119.jpeg"/><Relationship Id="rId4" Type="http://schemas.openxmlformats.org/officeDocument/2006/relationships/image" Target="../media/image113.jpeg"/><Relationship Id="rId9" Type="http://schemas.openxmlformats.org/officeDocument/2006/relationships/image" Target="../media/image118.jpeg"/></Relationships>
</file>

<file path=ppt/slides/_rels/slide42.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121.jpeg"/></Relationships>
</file>

<file path=ppt/slides/_rels/slide43.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124.jpeg"/><Relationship Id="rId4" Type="http://schemas.openxmlformats.org/officeDocument/2006/relationships/image" Target="../media/image121.jpeg"/></Relationships>
</file>

<file path=ppt/slides/_rels/slide44.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jpeg"/></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7.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8.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jpeg"/><Relationship Id="rId12" Type="http://schemas.openxmlformats.org/officeDocument/2006/relationships/image" Target="../media/image43.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7.jpeg"/><Relationship Id="rId11" Type="http://schemas.openxmlformats.org/officeDocument/2006/relationships/image" Target="../media/image42.jpeg"/><Relationship Id="rId5" Type="http://schemas.openxmlformats.org/officeDocument/2006/relationships/image" Target="../media/image36.jpeg"/><Relationship Id="rId10" Type="http://schemas.openxmlformats.org/officeDocument/2006/relationships/image" Target="../media/image41.jpeg"/><Relationship Id="rId4" Type="http://schemas.openxmlformats.org/officeDocument/2006/relationships/image" Target="../media/image35.jpeg"/><Relationship Id="rId9" Type="http://schemas.openxmlformats.org/officeDocument/2006/relationships/image" Target="../media/image40.jpeg"/></Relationships>
</file>

<file path=ppt/slides/_rels/slide9.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
          <p:cNvSpPr>
            <a:spLocks noChangeArrowheads="1"/>
          </p:cNvSpPr>
          <p:nvPr/>
        </p:nvSpPr>
        <p:spPr bwMode="auto">
          <a:xfrm>
            <a:off x="0" y="928688"/>
            <a:ext cx="9144000" cy="769441"/>
          </a:xfrm>
          <a:prstGeom prst="rect">
            <a:avLst/>
          </a:prstGeom>
          <a:noFill/>
          <a:ln w="9525">
            <a:noFill/>
            <a:miter lim="800000"/>
            <a:headEnd/>
            <a:tailEnd/>
          </a:ln>
        </p:spPr>
        <p:txBody>
          <a:bodyPr>
            <a:spAutoFit/>
          </a:bodyPr>
          <a:lstStyle/>
          <a:p>
            <a:pPr algn="ctr"/>
            <a:r>
              <a:rPr lang="en-US" sz="4400" dirty="0" smtClean="0"/>
              <a:t>Conservation </a:t>
            </a:r>
            <a:r>
              <a:rPr lang="en-US" sz="4400" dirty="0"/>
              <a:t>of </a:t>
            </a:r>
            <a:r>
              <a:rPr lang="en-US" sz="4400" dirty="0" smtClean="0"/>
              <a:t>Cultural Property</a:t>
            </a:r>
            <a:endParaRPr lang="en-US" sz="4400" dirty="0"/>
          </a:p>
        </p:txBody>
      </p:sp>
      <p:sp>
        <p:nvSpPr>
          <p:cNvPr id="11267" name="Rectangle 2"/>
          <p:cNvSpPr>
            <a:spLocks noChangeArrowheads="1"/>
          </p:cNvSpPr>
          <p:nvPr/>
        </p:nvSpPr>
        <p:spPr bwMode="auto">
          <a:xfrm>
            <a:off x="3733800" y="2209800"/>
            <a:ext cx="4357687" cy="1200329"/>
          </a:xfrm>
          <a:prstGeom prst="rect">
            <a:avLst/>
          </a:prstGeom>
          <a:noFill/>
          <a:ln w="9525">
            <a:noFill/>
            <a:miter lim="800000"/>
            <a:headEnd/>
            <a:tailEnd/>
          </a:ln>
        </p:spPr>
        <p:txBody>
          <a:bodyPr>
            <a:spAutoFit/>
          </a:bodyPr>
          <a:lstStyle/>
          <a:p>
            <a:r>
              <a:rPr lang="en-US" sz="2400" b="1" dirty="0">
                <a:latin typeface="Arial Narrow" pitchFamily="34" charset="0"/>
              </a:rPr>
              <a:t>Dr. </a:t>
            </a:r>
            <a:r>
              <a:rPr lang="en-US" sz="2400" b="1" dirty="0" err="1">
                <a:latin typeface="Arial Narrow" pitchFamily="34" charset="0"/>
              </a:rPr>
              <a:t>Pradip</a:t>
            </a:r>
            <a:r>
              <a:rPr lang="en-US" sz="2400" b="1" dirty="0">
                <a:latin typeface="Arial Narrow" pitchFamily="34" charset="0"/>
              </a:rPr>
              <a:t> Kr </a:t>
            </a:r>
            <a:r>
              <a:rPr lang="en-US" sz="2400" b="1" dirty="0" err="1">
                <a:latin typeface="Arial Narrow" pitchFamily="34" charset="0"/>
              </a:rPr>
              <a:t>Mandal</a:t>
            </a:r>
            <a:endParaRPr lang="en-US" sz="2400" b="1" dirty="0">
              <a:latin typeface="Arial Narrow" pitchFamily="34" charset="0"/>
            </a:endParaRPr>
          </a:p>
          <a:p>
            <a:r>
              <a:rPr lang="en-US" sz="2400" b="1" dirty="0">
                <a:latin typeface="Arial Narrow" pitchFamily="34" charset="0"/>
              </a:rPr>
              <a:t>Curator, </a:t>
            </a:r>
            <a:r>
              <a:rPr lang="en-US" sz="2400" b="1" dirty="0" err="1">
                <a:latin typeface="Arial Narrow" pitchFamily="34" charset="0"/>
              </a:rPr>
              <a:t>Rabindra-Bhavana</a:t>
            </a:r>
            <a:endParaRPr lang="en-US" sz="2400" b="1" dirty="0">
              <a:latin typeface="Arial Narrow" pitchFamily="34" charset="0"/>
            </a:endParaRPr>
          </a:p>
          <a:p>
            <a:r>
              <a:rPr lang="en-US" sz="2400" b="1" dirty="0" err="1">
                <a:latin typeface="Arial Narrow" pitchFamily="34" charset="0"/>
              </a:rPr>
              <a:t>Visva-Bharati</a:t>
            </a:r>
            <a:r>
              <a:rPr lang="en-US" sz="2400" b="1" dirty="0">
                <a:latin typeface="Arial Narrow" pitchFamily="34" charset="0"/>
              </a:rPr>
              <a:t>.</a:t>
            </a:r>
          </a:p>
        </p:txBody>
      </p:sp>
      <p:pic>
        <p:nvPicPr>
          <p:cNvPr id="11268" name="Picture 6" descr="IMG_1364_2"/>
          <p:cNvPicPr>
            <a:picLocks noChangeAspect="1" noChangeArrowheads="1"/>
          </p:cNvPicPr>
          <p:nvPr/>
        </p:nvPicPr>
        <p:blipFill>
          <a:blip r:embed="rId3"/>
          <a:srcRect/>
          <a:stretch>
            <a:fillRect/>
          </a:stretch>
        </p:blipFill>
        <p:spPr bwMode="auto">
          <a:xfrm>
            <a:off x="3571875" y="3571875"/>
            <a:ext cx="5124450" cy="2886075"/>
          </a:xfrm>
          <a:prstGeom prst="rect">
            <a:avLst/>
          </a:prstGeom>
          <a:noFill/>
          <a:ln w="9525">
            <a:noFill/>
            <a:miter lim="800000"/>
            <a:headEnd/>
            <a:tailEnd/>
          </a:ln>
        </p:spPr>
      </p:pic>
      <p:pic>
        <p:nvPicPr>
          <p:cNvPr id="11269" name="Picture 5" descr="DSC03316"/>
          <p:cNvPicPr>
            <a:picLocks noChangeAspect="1" noChangeArrowheads="1"/>
          </p:cNvPicPr>
          <p:nvPr/>
        </p:nvPicPr>
        <p:blipFill>
          <a:blip r:embed="rId4"/>
          <a:srcRect/>
          <a:stretch>
            <a:fillRect/>
          </a:stretch>
        </p:blipFill>
        <p:spPr bwMode="auto">
          <a:xfrm>
            <a:off x="0" y="2390775"/>
            <a:ext cx="3214688" cy="4467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 descr="IMG_3239"/>
          <p:cNvPicPr>
            <a:picLocks noChangeAspect="1" noChangeArrowheads="1"/>
          </p:cNvPicPr>
          <p:nvPr/>
        </p:nvPicPr>
        <p:blipFill>
          <a:blip r:embed="rId3"/>
          <a:srcRect/>
          <a:stretch>
            <a:fillRect/>
          </a:stretch>
        </p:blipFill>
        <p:spPr bwMode="auto">
          <a:xfrm>
            <a:off x="6894513" y="2643188"/>
            <a:ext cx="1944687" cy="1433512"/>
          </a:xfrm>
          <a:prstGeom prst="rect">
            <a:avLst/>
          </a:prstGeom>
          <a:noFill/>
          <a:ln w="9525">
            <a:noFill/>
            <a:miter lim="800000"/>
            <a:headEnd/>
            <a:tailEnd/>
          </a:ln>
        </p:spPr>
      </p:pic>
      <p:pic>
        <p:nvPicPr>
          <p:cNvPr id="21507" name="Picture 2" descr="IMG_3238"/>
          <p:cNvPicPr>
            <a:picLocks noChangeAspect="1" noChangeArrowheads="1"/>
          </p:cNvPicPr>
          <p:nvPr/>
        </p:nvPicPr>
        <p:blipFill>
          <a:blip r:embed="rId4"/>
          <a:srcRect/>
          <a:stretch>
            <a:fillRect/>
          </a:stretch>
        </p:blipFill>
        <p:spPr bwMode="auto">
          <a:xfrm>
            <a:off x="428625" y="2643188"/>
            <a:ext cx="2106613" cy="1576387"/>
          </a:xfrm>
          <a:prstGeom prst="rect">
            <a:avLst/>
          </a:prstGeom>
          <a:noFill/>
          <a:ln w="9525">
            <a:noFill/>
            <a:miter lim="800000"/>
            <a:headEnd/>
            <a:tailEnd/>
          </a:ln>
        </p:spPr>
      </p:pic>
      <p:pic>
        <p:nvPicPr>
          <p:cNvPr id="21508" name="Picture 4" descr="IMG_3222"/>
          <p:cNvPicPr>
            <a:picLocks noChangeAspect="1" noChangeArrowheads="1"/>
          </p:cNvPicPr>
          <p:nvPr/>
        </p:nvPicPr>
        <p:blipFill>
          <a:blip r:embed="rId5"/>
          <a:srcRect/>
          <a:stretch>
            <a:fillRect/>
          </a:stretch>
        </p:blipFill>
        <p:spPr bwMode="auto">
          <a:xfrm>
            <a:off x="6643688" y="4357688"/>
            <a:ext cx="2286000" cy="2081212"/>
          </a:xfrm>
          <a:prstGeom prst="rect">
            <a:avLst/>
          </a:prstGeom>
          <a:noFill/>
          <a:ln w="9525">
            <a:noFill/>
            <a:miter lim="800000"/>
            <a:headEnd/>
            <a:tailEnd/>
          </a:ln>
        </p:spPr>
      </p:pic>
      <p:pic>
        <p:nvPicPr>
          <p:cNvPr id="21509" name="Picture 7" descr="C:\Users\R. Bh. (Museum)\Desktop\Prajjal &amp; Pranil\DSC03988.JPG"/>
          <p:cNvPicPr>
            <a:picLocks noChangeAspect="1" noChangeArrowheads="1"/>
          </p:cNvPicPr>
          <p:nvPr/>
        </p:nvPicPr>
        <p:blipFill>
          <a:blip r:embed="rId6"/>
          <a:srcRect/>
          <a:stretch>
            <a:fillRect/>
          </a:stretch>
        </p:blipFill>
        <p:spPr bwMode="auto">
          <a:xfrm>
            <a:off x="3357563" y="4286250"/>
            <a:ext cx="2946400" cy="2209800"/>
          </a:xfrm>
          <a:prstGeom prst="rect">
            <a:avLst/>
          </a:prstGeom>
          <a:noFill/>
          <a:ln w="9525">
            <a:noFill/>
            <a:miter lim="800000"/>
            <a:headEnd/>
            <a:tailEnd/>
          </a:ln>
        </p:spPr>
      </p:pic>
      <p:pic>
        <p:nvPicPr>
          <p:cNvPr id="21510" name="Picture 12" descr="C:\Users\R. Bh. (Museum)\Desktop\Prajjal &amp; Pranil\DSC03977.JPG"/>
          <p:cNvPicPr>
            <a:picLocks noChangeAspect="1" noChangeArrowheads="1"/>
          </p:cNvPicPr>
          <p:nvPr/>
        </p:nvPicPr>
        <p:blipFill>
          <a:blip r:embed="rId7"/>
          <a:srcRect/>
          <a:stretch>
            <a:fillRect/>
          </a:stretch>
        </p:blipFill>
        <p:spPr bwMode="auto">
          <a:xfrm>
            <a:off x="214313" y="4429125"/>
            <a:ext cx="2919412" cy="2187575"/>
          </a:xfrm>
          <a:prstGeom prst="rect">
            <a:avLst/>
          </a:prstGeom>
          <a:noFill/>
          <a:ln w="9525">
            <a:noFill/>
            <a:miter lim="800000"/>
            <a:headEnd/>
            <a:tailEnd/>
          </a:ln>
        </p:spPr>
      </p:pic>
      <p:pic>
        <p:nvPicPr>
          <p:cNvPr id="21511" name="Picture 1" descr="C:\Users\R. Bh. (Museum)\Desktop\Prajjal &amp; Pranil\DSC04001.JPG"/>
          <p:cNvPicPr>
            <a:picLocks noChangeAspect="1" noChangeArrowheads="1"/>
          </p:cNvPicPr>
          <p:nvPr/>
        </p:nvPicPr>
        <p:blipFill>
          <a:blip r:embed="rId8"/>
          <a:srcRect/>
          <a:stretch>
            <a:fillRect/>
          </a:stretch>
        </p:blipFill>
        <p:spPr bwMode="auto">
          <a:xfrm>
            <a:off x="3071813" y="1500188"/>
            <a:ext cx="3454400" cy="2590800"/>
          </a:xfrm>
          <a:prstGeom prst="rect">
            <a:avLst/>
          </a:prstGeom>
          <a:noFill/>
          <a:ln w="9525">
            <a:noFill/>
            <a:miter lim="800000"/>
            <a:headEnd/>
            <a:tailEnd/>
          </a:ln>
        </p:spPr>
      </p:pic>
      <p:sp>
        <p:nvSpPr>
          <p:cNvPr id="21512" name="Rectangle 8"/>
          <p:cNvSpPr>
            <a:spLocks noChangeArrowheads="1"/>
          </p:cNvSpPr>
          <p:nvPr/>
        </p:nvSpPr>
        <p:spPr bwMode="auto">
          <a:xfrm>
            <a:off x="857250" y="285750"/>
            <a:ext cx="8715375" cy="584200"/>
          </a:xfrm>
          <a:prstGeom prst="rect">
            <a:avLst/>
          </a:prstGeom>
          <a:noFill/>
          <a:ln w="9525">
            <a:noFill/>
            <a:miter lim="800000"/>
            <a:headEnd/>
            <a:tailEnd/>
          </a:ln>
        </p:spPr>
        <p:txBody>
          <a:bodyPr>
            <a:spAutoFit/>
          </a:bodyPr>
          <a:lstStyle/>
          <a:p>
            <a:pPr algn="ctr"/>
            <a:r>
              <a:rPr lang="en-US" sz="3200"/>
              <a:t>Historical Architectures' at Santiniketan</a:t>
            </a:r>
          </a:p>
        </p:txBody>
      </p:sp>
      <p:sp>
        <p:nvSpPr>
          <p:cNvPr id="21513" name="Rectangle 9"/>
          <p:cNvSpPr>
            <a:spLocks noChangeArrowheads="1"/>
          </p:cNvSpPr>
          <p:nvPr/>
        </p:nvSpPr>
        <p:spPr bwMode="auto">
          <a:xfrm>
            <a:off x="857250" y="4071938"/>
            <a:ext cx="1643063" cy="369887"/>
          </a:xfrm>
          <a:prstGeom prst="rect">
            <a:avLst/>
          </a:prstGeom>
          <a:noFill/>
          <a:ln w="9525">
            <a:noFill/>
            <a:miter lim="800000"/>
            <a:headEnd/>
            <a:tailEnd/>
          </a:ln>
        </p:spPr>
        <p:txBody>
          <a:bodyPr>
            <a:spAutoFit/>
          </a:bodyPr>
          <a:lstStyle/>
          <a:p>
            <a:r>
              <a:rPr lang="en-US"/>
              <a:t>Dinantika</a:t>
            </a:r>
          </a:p>
        </p:txBody>
      </p:sp>
      <p:sp>
        <p:nvSpPr>
          <p:cNvPr id="21514" name="Rectangle 10"/>
          <p:cNvSpPr>
            <a:spLocks noChangeArrowheads="1"/>
          </p:cNvSpPr>
          <p:nvPr/>
        </p:nvSpPr>
        <p:spPr bwMode="auto">
          <a:xfrm>
            <a:off x="857250" y="6215063"/>
            <a:ext cx="1428750" cy="369887"/>
          </a:xfrm>
          <a:prstGeom prst="rect">
            <a:avLst/>
          </a:prstGeom>
          <a:noFill/>
          <a:ln w="9525">
            <a:noFill/>
            <a:miter lim="800000"/>
            <a:headEnd/>
            <a:tailEnd/>
          </a:ln>
        </p:spPr>
        <p:txBody>
          <a:bodyPr>
            <a:spAutoFit/>
          </a:bodyPr>
          <a:lstStyle/>
          <a:p>
            <a:r>
              <a:rPr lang="en-US"/>
              <a:t>Kalobari</a:t>
            </a:r>
          </a:p>
        </p:txBody>
      </p:sp>
      <p:sp>
        <p:nvSpPr>
          <p:cNvPr id="21515" name="Rectangle 11"/>
          <p:cNvSpPr>
            <a:spLocks noChangeArrowheads="1"/>
          </p:cNvSpPr>
          <p:nvPr/>
        </p:nvSpPr>
        <p:spPr bwMode="auto">
          <a:xfrm>
            <a:off x="3929063" y="6286500"/>
            <a:ext cx="1633537" cy="369888"/>
          </a:xfrm>
          <a:prstGeom prst="rect">
            <a:avLst/>
          </a:prstGeom>
          <a:noFill/>
          <a:ln w="9525">
            <a:noFill/>
            <a:miter lim="800000"/>
            <a:headEnd/>
            <a:tailEnd/>
          </a:ln>
        </p:spPr>
        <p:txBody>
          <a:bodyPr>
            <a:spAutoFit/>
          </a:bodyPr>
          <a:lstStyle/>
          <a:p>
            <a:r>
              <a:rPr lang="en-US"/>
              <a:t>Singha Sadan</a:t>
            </a:r>
          </a:p>
        </p:txBody>
      </p:sp>
      <p:sp>
        <p:nvSpPr>
          <p:cNvPr id="21516" name="Rectangle 12"/>
          <p:cNvSpPr>
            <a:spLocks noChangeArrowheads="1"/>
          </p:cNvSpPr>
          <p:nvPr/>
        </p:nvSpPr>
        <p:spPr bwMode="auto">
          <a:xfrm>
            <a:off x="7000875" y="6286500"/>
            <a:ext cx="1433513" cy="369888"/>
          </a:xfrm>
          <a:prstGeom prst="rect">
            <a:avLst/>
          </a:prstGeom>
          <a:noFill/>
          <a:ln w="9525">
            <a:noFill/>
            <a:miter lim="800000"/>
            <a:headEnd/>
            <a:tailEnd/>
          </a:ln>
        </p:spPr>
        <p:txBody>
          <a:bodyPr wrap="none">
            <a:spAutoFit/>
          </a:bodyPr>
          <a:lstStyle/>
          <a:p>
            <a:r>
              <a:rPr lang="en-US" i="1"/>
              <a:t>Ghanta Tala</a:t>
            </a:r>
          </a:p>
        </p:txBody>
      </p:sp>
      <p:sp>
        <p:nvSpPr>
          <p:cNvPr id="21517" name="Rectangle 13"/>
          <p:cNvSpPr>
            <a:spLocks noChangeArrowheads="1"/>
          </p:cNvSpPr>
          <p:nvPr/>
        </p:nvSpPr>
        <p:spPr bwMode="auto">
          <a:xfrm>
            <a:off x="7215188" y="3929063"/>
            <a:ext cx="966787" cy="369887"/>
          </a:xfrm>
          <a:prstGeom prst="rect">
            <a:avLst/>
          </a:prstGeom>
          <a:noFill/>
          <a:ln w="9525">
            <a:noFill/>
            <a:miter lim="800000"/>
            <a:headEnd/>
            <a:tailEnd/>
          </a:ln>
        </p:spPr>
        <p:txBody>
          <a:bodyPr wrap="none">
            <a:spAutoFit/>
          </a:bodyPr>
          <a:lstStyle/>
          <a:p>
            <a:r>
              <a:rPr lang="en-US" i="1"/>
              <a:t>Chaitya</a:t>
            </a:r>
          </a:p>
        </p:txBody>
      </p:sp>
      <p:sp>
        <p:nvSpPr>
          <p:cNvPr id="21518" name="Rectangle 14"/>
          <p:cNvSpPr>
            <a:spLocks noChangeArrowheads="1"/>
          </p:cNvSpPr>
          <p:nvPr/>
        </p:nvSpPr>
        <p:spPr bwMode="auto">
          <a:xfrm>
            <a:off x="4000500" y="3714750"/>
            <a:ext cx="838200" cy="369888"/>
          </a:xfrm>
          <a:prstGeom prst="rect">
            <a:avLst/>
          </a:prstGeom>
          <a:noFill/>
          <a:ln w="9525">
            <a:noFill/>
            <a:miter lim="800000"/>
            <a:headEnd/>
            <a:tailEnd/>
          </a:ln>
        </p:spPr>
        <p:txBody>
          <a:bodyPr wrap="none">
            <a:spAutoFit/>
          </a:bodyPr>
          <a:lstStyle/>
          <a:p>
            <a:r>
              <a:rPr lang="en-US" i="1"/>
              <a:t>Dehali</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
          <p:cNvSpPr>
            <a:spLocks noChangeArrowheads="1"/>
          </p:cNvSpPr>
          <p:nvPr/>
        </p:nvSpPr>
        <p:spPr bwMode="auto">
          <a:xfrm>
            <a:off x="214313" y="336550"/>
            <a:ext cx="4643437" cy="6184900"/>
          </a:xfrm>
          <a:prstGeom prst="rect">
            <a:avLst/>
          </a:prstGeom>
          <a:noFill/>
          <a:ln w="9525">
            <a:noFill/>
            <a:miter lim="800000"/>
            <a:headEnd/>
            <a:tailEnd/>
          </a:ln>
        </p:spPr>
        <p:txBody>
          <a:bodyPr>
            <a:spAutoFit/>
          </a:bodyPr>
          <a:lstStyle/>
          <a:p>
            <a:r>
              <a:rPr lang="en-US">
                <a:latin typeface="Impact" pitchFamily="34" charset="0"/>
              </a:rPr>
              <a:t>Rabindra-Bhavana</a:t>
            </a:r>
          </a:p>
          <a:p>
            <a:r>
              <a:rPr lang="en-US">
                <a:solidFill>
                  <a:srgbClr val="CC3300"/>
                </a:solidFill>
                <a:latin typeface="Impact" pitchFamily="34" charset="0"/>
              </a:rPr>
              <a:t>Collections at a glance</a:t>
            </a:r>
          </a:p>
          <a:p>
            <a:endParaRPr lang="en-US">
              <a:latin typeface="Arial Black" pitchFamily="34" charset="0"/>
            </a:endParaRPr>
          </a:p>
          <a:p>
            <a:r>
              <a:rPr lang="en-US">
                <a:solidFill>
                  <a:srgbClr val="FF0000"/>
                </a:solidFill>
                <a:latin typeface="Arial Black" pitchFamily="34" charset="0"/>
              </a:rPr>
              <a:t>Total number                    4115</a:t>
            </a:r>
          </a:p>
          <a:p>
            <a:r>
              <a:rPr lang="en-US">
                <a:latin typeface="Arial Black" pitchFamily="34" charset="0"/>
              </a:rPr>
              <a:t>Gold                                      19</a:t>
            </a:r>
          </a:p>
          <a:p>
            <a:r>
              <a:rPr lang="en-US">
                <a:latin typeface="Arial Black" pitchFamily="34" charset="0"/>
              </a:rPr>
              <a:t>Box, caskets etc                  73</a:t>
            </a:r>
          </a:p>
          <a:p>
            <a:r>
              <a:rPr lang="en-US">
                <a:latin typeface="Arial Black" pitchFamily="34" charset="0"/>
              </a:rPr>
              <a:t>Personalia                          214</a:t>
            </a:r>
          </a:p>
          <a:p>
            <a:r>
              <a:rPr lang="en-US">
                <a:latin typeface="Arial Black" pitchFamily="34" charset="0"/>
              </a:rPr>
              <a:t>Coin                                        6</a:t>
            </a:r>
          </a:p>
          <a:p>
            <a:r>
              <a:rPr lang="en-US">
                <a:latin typeface="Arial Black" pitchFamily="34" charset="0"/>
              </a:rPr>
              <a:t>Watches and clocks              8</a:t>
            </a:r>
          </a:p>
          <a:p>
            <a:r>
              <a:rPr lang="en-US">
                <a:latin typeface="Arial Black" pitchFamily="34" charset="0"/>
              </a:rPr>
              <a:t>Medals, degrees                303</a:t>
            </a:r>
          </a:p>
          <a:p>
            <a:r>
              <a:rPr lang="en-US">
                <a:latin typeface="Arial Black" pitchFamily="34" charset="0"/>
              </a:rPr>
              <a:t>Textile                                  47</a:t>
            </a:r>
          </a:p>
          <a:p>
            <a:r>
              <a:rPr lang="en-US">
                <a:latin typeface="Arial Black" pitchFamily="34" charset="0"/>
              </a:rPr>
              <a:t>Utensils                              421</a:t>
            </a:r>
          </a:p>
          <a:p>
            <a:r>
              <a:rPr lang="en-US">
                <a:latin typeface="Arial Black" pitchFamily="34" charset="0"/>
              </a:rPr>
              <a:t>Wood work &amp; leather craft 183</a:t>
            </a:r>
          </a:p>
          <a:p>
            <a:r>
              <a:rPr lang="en-US">
                <a:latin typeface="Arial Black" pitchFamily="34" charset="0"/>
              </a:rPr>
              <a:t>Kutum Katum                       36</a:t>
            </a:r>
          </a:p>
          <a:p>
            <a:r>
              <a:rPr lang="en-US">
                <a:latin typeface="Arial Black" pitchFamily="34" charset="0"/>
              </a:rPr>
              <a:t>Sculptures                            67</a:t>
            </a:r>
          </a:p>
          <a:p>
            <a:r>
              <a:rPr lang="en-US">
                <a:latin typeface="Arial Black" pitchFamily="34" charset="0"/>
              </a:rPr>
              <a:t>Swords                                   5</a:t>
            </a:r>
          </a:p>
          <a:p>
            <a:r>
              <a:rPr lang="en-US">
                <a:latin typeface="Arial Black" pitchFamily="34" charset="0"/>
              </a:rPr>
              <a:t>Type writer                            2</a:t>
            </a:r>
          </a:p>
          <a:p>
            <a:r>
              <a:rPr lang="en-US">
                <a:latin typeface="Arial Black" pitchFamily="34" charset="0"/>
              </a:rPr>
              <a:t>Musical instruments             7</a:t>
            </a:r>
          </a:p>
          <a:p>
            <a:r>
              <a:rPr lang="en-US">
                <a:solidFill>
                  <a:srgbClr val="FF0000"/>
                </a:solidFill>
                <a:latin typeface="Arial Black" pitchFamily="34" charset="0"/>
              </a:rPr>
              <a:t>Tagore paintings             1582</a:t>
            </a:r>
          </a:p>
          <a:p>
            <a:r>
              <a:rPr lang="en-US">
                <a:solidFill>
                  <a:srgbClr val="CC6600"/>
                </a:solidFill>
                <a:latin typeface="Arial Black" pitchFamily="34" charset="0"/>
              </a:rPr>
              <a:t>Painting by other artists   703</a:t>
            </a:r>
          </a:p>
          <a:p>
            <a:r>
              <a:rPr lang="en-US">
                <a:latin typeface="Arial Black" pitchFamily="34" charset="0"/>
              </a:rPr>
              <a:t>Miscellaneous                   229</a:t>
            </a:r>
          </a:p>
          <a:p>
            <a:endParaRPr lang="en-US"/>
          </a:p>
        </p:txBody>
      </p:sp>
      <p:pic>
        <p:nvPicPr>
          <p:cNvPr id="22531" name="Picture 8" descr="00_317_10 (4)"/>
          <p:cNvPicPr>
            <a:picLocks noChangeAspect="1" noChangeArrowheads="1"/>
          </p:cNvPicPr>
          <p:nvPr/>
        </p:nvPicPr>
        <p:blipFill>
          <a:blip r:embed="rId2"/>
          <a:srcRect/>
          <a:stretch>
            <a:fillRect/>
          </a:stretch>
        </p:blipFill>
        <p:spPr bwMode="auto">
          <a:xfrm>
            <a:off x="4143375" y="4500563"/>
            <a:ext cx="2922588" cy="2357437"/>
          </a:xfrm>
          <a:prstGeom prst="rect">
            <a:avLst/>
          </a:prstGeom>
          <a:noFill/>
          <a:ln w="9525">
            <a:noFill/>
            <a:miter lim="800000"/>
            <a:headEnd/>
            <a:tailEnd/>
          </a:ln>
        </p:spPr>
      </p:pic>
      <p:pic>
        <p:nvPicPr>
          <p:cNvPr id="22532" name="Picture 3" descr="00_605_8 (2)"/>
          <p:cNvPicPr>
            <a:picLocks noChangeAspect="1" noChangeArrowheads="1"/>
          </p:cNvPicPr>
          <p:nvPr/>
        </p:nvPicPr>
        <p:blipFill>
          <a:blip r:embed="rId3"/>
          <a:srcRect/>
          <a:stretch>
            <a:fillRect/>
          </a:stretch>
        </p:blipFill>
        <p:spPr bwMode="auto">
          <a:xfrm>
            <a:off x="4214813" y="0"/>
            <a:ext cx="1500187" cy="2135188"/>
          </a:xfrm>
          <a:prstGeom prst="rect">
            <a:avLst/>
          </a:prstGeom>
          <a:noFill/>
          <a:ln w="9525">
            <a:noFill/>
            <a:miter lim="800000"/>
            <a:headEnd/>
            <a:tailEnd/>
          </a:ln>
        </p:spPr>
      </p:pic>
      <p:sp>
        <p:nvSpPr>
          <p:cNvPr id="22533" name="Rectangle 5"/>
          <p:cNvSpPr>
            <a:spLocks noChangeArrowheads="1"/>
          </p:cNvSpPr>
          <p:nvPr/>
        </p:nvSpPr>
        <p:spPr bwMode="auto">
          <a:xfrm>
            <a:off x="5643563" y="1643063"/>
            <a:ext cx="3214687" cy="2889250"/>
          </a:xfrm>
          <a:prstGeom prst="rect">
            <a:avLst/>
          </a:prstGeom>
          <a:noFill/>
          <a:ln w="9525">
            <a:noFill/>
            <a:miter lim="800000"/>
            <a:headEnd/>
            <a:tailEnd/>
          </a:ln>
        </p:spPr>
        <p:txBody>
          <a:bodyPr>
            <a:spAutoFit/>
          </a:bodyPr>
          <a:lstStyle/>
          <a:p>
            <a:pPr>
              <a:lnSpc>
                <a:spcPct val="90000"/>
              </a:lnSpc>
            </a:pPr>
            <a:endParaRPr lang="en-US"/>
          </a:p>
          <a:p>
            <a:pPr>
              <a:lnSpc>
                <a:spcPct val="90000"/>
              </a:lnSpc>
            </a:pPr>
            <a:r>
              <a:rPr lang="en-US" sz="2000" b="1"/>
              <a:t>Photo-Archives and Audio-Visual Collection</a:t>
            </a:r>
          </a:p>
          <a:p>
            <a:pPr>
              <a:lnSpc>
                <a:spcPct val="90000"/>
              </a:lnSpc>
            </a:pPr>
            <a:r>
              <a:rPr lang="en-US"/>
              <a:t>Approximately 15,000 photographs</a:t>
            </a:r>
          </a:p>
          <a:p>
            <a:pPr>
              <a:lnSpc>
                <a:spcPct val="90000"/>
              </a:lnSpc>
            </a:pPr>
            <a:r>
              <a:rPr lang="en-US"/>
              <a:t>Approximately 60,000 negatives</a:t>
            </a:r>
          </a:p>
          <a:p>
            <a:pPr>
              <a:lnSpc>
                <a:spcPct val="90000"/>
              </a:lnSpc>
            </a:pPr>
            <a:r>
              <a:rPr lang="en-US"/>
              <a:t>Glass negatives</a:t>
            </a:r>
          </a:p>
          <a:p>
            <a:pPr>
              <a:lnSpc>
                <a:spcPct val="90000"/>
              </a:lnSpc>
            </a:pPr>
            <a:r>
              <a:rPr lang="en-US"/>
              <a:t>Audio recordings</a:t>
            </a:r>
          </a:p>
          <a:p>
            <a:pPr>
              <a:lnSpc>
                <a:spcPct val="90000"/>
              </a:lnSpc>
            </a:pPr>
            <a:r>
              <a:rPr lang="en-US"/>
              <a:t>Video recordings</a:t>
            </a:r>
          </a:p>
          <a:p>
            <a:pPr>
              <a:lnSpc>
                <a:spcPct val="90000"/>
              </a:lnSpc>
            </a:pPr>
            <a:r>
              <a:rPr lang="en-US">
                <a:solidFill>
                  <a:srgbClr val="FF0000"/>
                </a:solidFill>
              </a:rPr>
              <a:t>Autographed photographs</a:t>
            </a:r>
          </a:p>
        </p:txBody>
      </p:sp>
      <p:pic>
        <p:nvPicPr>
          <p:cNvPr id="22534" name="Picture 4" descr="Nehru"/>
          <p:cNvPicPr>
            <a:picLocks noChangeAspect="1" noChangeArrowheads="1"/>
          </p:cNvPicPr>
          <p:nvPr/>
        </p:nvPicPr>
        <p:blipFill>
          <a:blip r:embed="rId4"/>
          <a:srcRect/>
          <a:stretch>
            <a:fillRect/>
          </a:stretch>
        </p:blipFill>
        <p:spPr bwMode="auto">
          <a:xfrm>
            <a:off x="7786688" y="0"/>
            <a:ext cx="1357312" cy="19462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
          <p:cNvSpPr>
            <a:spLocks noChangeArrowheads="1"/>
          </p:cNvSpPr>
          <p:nvPr/>
        </p:nvSpPr>
        <p:spPr bwMode="auto">
          <a:xfrm>
            <a:off x="214313" y="0"/>
            <a:ext cx="8572500" cy="5754688"/>
          </a:xfrm>
          <a:prstGeom prst="rect">
            <a:avLst/>
          </a:prstGeom>
          <a:noFill/>
          <a:ln w="9525">
            <a:noFill/>
            <a:miter lim="800000"/>
            <a:headEnd/>
            <a:tailEnd/>
          </a:ln>
        </p:spPr>
        <p:txBody>
          <a:bodyPr>
            <a:spAutoFit/>
          </a:bodyPr>
          <a:lstStyle/>
          <a:p>
            <a:r>
              <a:rPr lang="en-US" sz="3600">
                <a:solidFill>
                  <a:srgbClr val="FF0000"/>
                </a:solidFill>
                <a:latin typeface="Times New Roman" pitchFamily="18" charset="0"/>
                <a:cs typeface="Times New Roman" pitchFamily="18" charset="0"/>
              </a:rPr>
              <a:t>Rabindra Bhavana </a:t>
            </a:r>
            <a:r>
              <a:rPr lang="en-US" sz="3600">
                <a:latin typeface="Times New Roman" pitchFamily="18" charset="0"/>
                <a:cs typeface="Times New Roman" pitchFamily="18" charset="0"/>
              </a:rPr>
              <a:t/>
            </a:r>
            <a:br>
              <a:rPr lang="en-US" sz="3600">
                <a:latin typeface="Times New Roman" pitchFamily="18" charset="0"/>
                <a:cs typeface="Times New Roman" pitchFamily="18" charset="0"/>
              </a:rPr>
            </a:br>
            <a:r>
              <a:rPr lang="en-US" sz="3600">
                <a:solidFill>
                  <a:srgbClr val="CC3300"/>
                </a:solidFill>
                <a:latin typeface="Times New Roman" pitchFamily="18" charset="0"/>
                <a:cs typeface="Times New Roman" pitchFamily="18" charset="0"/>
              </a:rPr>
              <a:t>Archives </a:t>
            </a:r>
            <a:br>
              <a:rPr lang="en-US" sz="3600">
                <a:solidFill>
                  <a:srgbClr val="CC3300"/>
                </a:solidFill>
                <a:latin typeface="Times New Roman" pitchFamily="18" charset="0"/>
                <a:cs typeface="Times New Roman" pitchFamily="18" charset="0"/>
              </a:rPr>
            </a:br>
            <a:r>
              <a:rPr lang="en-US" sz="3600">
                <a:solidFill>
                  <a:srgbClr val="CC3300"/>
                </a:solidFill>
                <a:latin typeface="Times New Roman" pitchFamily="18" charset="0"/>
                <a:cs typeface="Times New Roman" pitchFamily="18" charset="0"/>
              </a:rPr>
              <a:t>at a Glance</a:t>
            </a:r>
            <a:r>
              <a:rPr lang="en-US" sz="3600"/>
              <a:t/>
            </a:r>
            <a:br>
              <a:rPr lang="en-US" sz="3600"/>
            </a:br>
            <a:r>
              <a:rPr lang="en-US" sz="2000" b="1">
                <a:latin typeface="Times New Roman" pitchFamily="18" charset="0"/>
                <a:cs typeface="Times New Roman" pitchFamily="18" charset="0"/>
              </a:rPr>
              <a:t>Tagore manuscripts              1026 files</a:t>
            </a:r>
            <a:br>
              <a:rPr lang="en-US" sz="2000" b="1">
                <a:latin typeface="Times New Roman" pitchFamily="18" charset="0"/>
                <a:cs typeface="Times New Roman" pitchFamily="18" charset="0"/>
              </a:rPr>
            </a:br>
            <a:r>
              <a:rPr lang="en-US" sz="2000" b="1">
                <a:latin typeface="Times New Roman" pitchFamily="18" charset="0"/>
                <a:cs typeface="Times New Roman" pitchFamily="18" charset="0"/>
              </a:rPr>
              <a:t>Press proofs                               32 files</a:t>
            </a:r>
            <a:br>
              <a:rPr lang="en-US" sz="2000" b="1">
                <a:latin typeface="Times New Roman" pitchFamily="18" charset="0"/>
                <a:cs typeface="Times New Roman" pitchFamily="18" charset="0"/>
              </a:rPr>
            </a:br>
            <a:r>
              <a:rPr lang="en-US" sz="2000" b="1">
                <a:latin typeface="Times New Roman" pitchFamily="18" charset="0"/>
                <a:cs typeface="Times New Roman" pitchFamily="18" charset="0"/>
              </a:rPr>
              <a:t>Correspondence (English)       513 files</a:t>
            </a:r>
            <a:br>
              <a:rPr lang="en-US" sz="2000" b="1">
                <a:latin typeface="Times New Roman" pitchFamily="18" charset="0"/>
                <a:cs typeface="Times New Roman" pitchFamily="18" charset="0"/>
              </a:rPr>
            </a:br>
            <a:r>
              <a:rPr lang="en-US" sz="2000" b="1">
                <a:latin typeface="Times New Roman" pitchFamily="18" charset="0"/>
                <a:cs typeface="Times New Roman" pitchFamily="18" charset="0"/>
              </a:rPr>
              <a:t>Correspondences (Bengali)     960 files</a:t>
            </a:r>
            <a:br>
              <a:rPr lang="en-US" sz="2000" b="1">
                <a:latin typeface="Times New Roman" pitchFamily="18" charset="0"/>
                <a:cs typeface="Times New Roman" pitchFamily="18" charset="0"/>
              </a:rPr>
            </a:br>
            <a:r>
              <a:rPr lang="en-US" sz="2000" b="1">
                <a:latin typeface="Times New Roman" pitchFamily="18" charset="0"/>
                <a:cs typeface="Times New Roman" pitchFamily="18" charset="0"/>
              </a:rPr>
              <a:t>Dwarkanath Tagore papers        8 files</a:t>
            </a:r>
            <a:br>
              <a:rPr lang="en-US" sz="2000" b="1">
                <a:latin typeface="Times New Roman" pitchFamily="18" charset="0"/>
                <a:cs typeface="Times New Roman" pitchFamily="18" charset="0"/>
              </a:rPr>
            </a:br>
            <a:r>
              <a:rPr lang="en-US" sz="2000" b="1">
                <a:latin typeface="Times New Roman" pitchFamily="18" charset="0"/>
                <a:cs typeface="Times New Roman" pitchFamily="18" charset="0"/>
              </a:rPr>
              <a:t>Deendranath Tagore papers       5 files</a:t>
            </a:r>
            <a:br>
              <a:rPr lang="en-US" sz="2000" b="1">
                <a:latin typeface="Times New Roman" pitchFamily="18" charset="0"/>
                <a:cs typeface="Times New Roman" pitchFamily="18" charset="0"/>
              </a:rPr>
            </a:br>
            <a:r>
              <a:rPr lang="en-US" sz="2000" b="1">
                <a:latin typeface="Times New Roman" pitchFamily="18" charset="0"/>
                <a:cs typeface="Times New Roman" pitchFamily="18" charset="0"/>
              </a:rPr>
              <a:t>Tagore family correspondence 30 files</a:t>
            </a:r>
            <a:br>
              <a:rPr lang="en-US" sz="2000" b="1">
                <a:latin typeface="Times New Roman" pitchFamily="18" charset="0"/>
                <a:cs typeface="Times New Roman" pitchFamily="18" charset="0"/>
              </a:rPr>
            </a:br>
            <a:r>
              <a:rPr lang="en-US" sz="2000" b="1">
                <a:latin typeface="Times New Roman" pitchFamily="18" charset="0"/>
                <a:cs typeface="Times New Roman" pitchFamily="18" charset="0"/>
              </a:rPr>
              <a:t>Andrews papers                         32 files</a:t>
            </a:r>
            <a:br>
              <a:rPr lang="en-US" sz="2000" b="1">
                <a:latin typeface="Times New Roman" pitchFamily="18" charset="0"/>
                <a:cs typeface="Times New Roman" pitchFamily="18" charset="0"/>
              </a:rPr>
            </a:br>
            <a:r>
              <a:rPr lang="en-US" sz="2000" b="1">
                <a:latin typeface="Times New Roman" pitchFamily="18" charset="0"/>
                <a:cs typeface="Times New Roman" pitchFamily="18" charset="0"/>
              </a:rPr>
              <a:t>Visva-Bharati papers                 22 files</a:t>
            </a:r>
            <a:br>
              <a:rPr lang="en-US" sz="2000" b="1">
                <a:latin typeface="Times New Roman" pitchFamily="18" charset="0"/>
                <a:cs typeface="Times New Roman" pitchFamily="18" charset="0"/>
              </a:rPr>
            </a:br>
            <a:r>
              <a:rPr lang="en-US" sz="2000" b="1">
                <a:latin typeface="Times New Roman" pitchFamily="18" charset="0"/>
                <a:cs typeface="Times New Roman" pitchFamily="18" charset="0"/>
              </a:rPr>
              <a:t>Suprakash Ganguli collection   20 files</a:t>
            </a:r>
            <a:br>
              <a:rPr lang="en-US" sz="2000" b="1">
                <a:latin typeface="Times New Roman" pitchFamily="18" charset="0"/>
                <a:cs typeface="Times New Roman" pitchFamily="18" charset="0"/>
              </a:rPr>
            </a:br>
            <a:r>
              <a:rPr lang="en-US" sz="2000" b="1">
                <a:latin typeface="Times New Roman" pitchFamily="18" charset="0"/>
                <a:cs typeface="Times New Roman" pitchFamily="18" charset="0"/>
              </a:rPr>
              <a:t>Mira Devi-Krapalani collection  50</a:t>
            </a:r>
            <a:br>
              <a:rPr lang="en-US" sz="2000" b="1">
                <a:latin typeface="Times New Roman" pitchFamily="18" charset="0"/>
                <a:cs typeface="Times New Roman" pitchFamily="18" charset="0"/>
              </a:rPr>
            </a:br>
            <a:r>
              <a:rPr lang="en-US" sz="2000" b="1">
                <a:latin typeface="Times New Roman" pitchFamily="18" charset="0"/>
                <a:cs typeface="Times New Roman" pitchFamily="18" charset="0"/>
              </a:rPr>
              <a:t>P.C Mahalanobish collection     50</a:t>
            </a:r>
            <a:br>
              <a:rPr lang="en-US" sz="2000" b="1">
                <a:latin typeface="Times New Roman" pitchFamily="18" charset="0"/>
                <a:cs typeface="Times New Roman" pitchFamily="18" charset="0"/>
              </a:rPr>
            </a:br>
            <a:endParaRPr lang="en-US" sz="2000" b="1">
              <a:latin typeface="Times New Roman" pitchFamily="18" charset="0"/>
              <a:cs typeface="Times New Roman" pitchFamily="18" charset="0"/>
            </a:endParaRPr>
          </a:p>
        </p:txBody>
      </p:sp>
      <p:pic>
        <p:nvPicPr>
          <p:cNvPr id="23555" name="Picture 5" descr="Where the Mind_R"/>
          <p:cNvPicPr>
            <a:picLocks noChangeAspect="1" noChangeArrowheads="1"/>
          </p:cNvPicPr>
          <p:nvPr/>
        </p:nvPicPr>
        <p:blipFill>
          <a:blip r:embed="rId2"/>
          <a:srcRect l="6895" t="16495" r="6931" b="24742"/>
          <a:stretch>
            <a:fillRect/>
          </a:stretch>
        </p:blipFill>
        <p:spPr bwMode="auto">
          <a:xfrm>
            <a:off x="6019800" y="0"/>
            <a:ext cx="2732088" cy="3114675"/>
          </a:xfrm>
          <a:prstGeom prst="rect">
            <a:avLst/>
          </a:prstGeom>
          <a:noFill/>
          <a:ln w="9525">
            <a:noFill/>
            <a:miter lim="800000"/>
            <a:headEnd/>
            <a:tailEnd/>
          </a:ln>
        </p:spPr>
      </p:pic>
      <p:pic>
        <p:nvPicPr>
          <p:cNvPr id="23556" name="Picture 9" descr="Untitled-3"/>
          <p:cNvPicPr>
            <a:picLocks noChangeAspect="1" noChangeArrowheads="1"/>
          </p:cNvPicPr>
          <p:nvPr/>
        </p:nvPicPr>
        <p:blipFill>
          <a:blip r:embed="rId3"/>
          <a:srcRect t="25000"/>
          <a:stretch>
            <a:fillRect/>
          </a:stretch>
        </p:blipFill>
        <p:spPr bwMode="auto">
          <a:xfrm>
            <a:off x="220663" y="5429250"/>
            <a:ext cx="1522412" cy="1428750"/>
          </a:xfrm>
          <a:prstGeom prst="rect">
            <a:avLst/>
          </a:prstGeom>
          <a:noFill/>
          <a:ln w="9525">
            <a:noFill/>
            <a:miter lim="800000"/>
            <a:headEnd/>
            <a:tailEnd/>
          </a:ln>
        </p:spPr>
      </p:pic>
      <p:sp>
        <p:nvSpPr>
          <p:cNvPr id="23557" name="Rectangle 4"/>
          <p:cNvSpPr>
            <a:spLocks noChangeArrowheads="1"/>
          </p:cNvSpPr>
          <p:nvPr/>
        </p:nvSpPr>
        <p:spPr bwMode="auto">
          <a:xfrm>
            <a:off x="5572125" y="2971800"/>
            <a:ext cx="3571875" cy="4032250"/>
          </a:xfrm>
          <a:prstGeom prst="rect">
            <a:avLst/>
          </a:prstGeom>
          <a:noFill/>
          <a:ln w="9525">
            <a:noFill/>
            <a:miter lim="800000"/>
            <a:headEnd/>
            <a:tailEnd/>
          </a:ln>
        </p:spPr>
        <p:txBody>
          <a:bodyPr>
            <a:spAutoFit/>
          </a:bodyPr>
          <a:lstStyle/>
          <a:p>
            <a:pPr>
              <a:lnSpc>
                <a:spcPct val="80000"/>
              </a:lnSpc>
              <a:buFont typeface="Arial" charset="0"/>
              <a:buNone/>
            </a:pPr>
            <a:r>
              <a:rPr lang="en-US" sz="2000">
                <a:solidFill>
                  <a:srgbClr val="FF0000"/>
                </a:solidFill>
                <a:latin typeface="Times New Roman" pitchFamily="18" charset="0"/>
                <a:cs typeface="Times New Roman" pitchFamily="18" charset="0"/>
              </a:rPr>
              <a:t>Manuscripts of</a:t>
            </a:r>
          </a:p>
          <a:p>
            <a:pPr>
              <a:lnSpc>
                <a:spcPct val="80000"/>
              </a:lnSpc>
              <a:buFont typeface="Arial" charset="0"/>
              <a:buNone/>
            </a:pPr>
            <a:endParaRPr lang="en-US" sz="2000">
              <a:solidFill>
                <a:srgbClr val="FF0000"/>
              </a:solidFill>
              <a:latin typeface="Times New Roman" pitchFamily="18" charset="0"/>
              <a:cs typeface="Times New Roman" pitchFamily="18" charset="0"/>
            </a:endParaRPr>
          </a:p>
          <a:p>
            <a:pPr>
              <a:lnSpc>
                <a:spcPct val="80000"/>
              </a:lnSpc>
            </a:pPr>
            <a:r>
              <a:rPr lang="en-US" sz="2000">
                <a:latin typeface="Times New Roman" pitchFamily="18" charset="0"/>
                <a:cs typeface="Times New Roman" pitchFamily="18" charset="0"/>
              </a:rPr>
              <a:t>Rabindranath Tagore</a:t>
            </a:r>
          </a:p>
          <a:p>
            <a:pPr>
              <a:lnSpc>
                <a:spcPct val="80000"/>
              </a:lnSpc>
            </a:pPr>
            <a:r>
              <a:rPr lang="en-US" sz="2000">
                <a:latin typeface="Times New Roman" pitchFamily="18" charset="0"/>
                <a:cs typeface="Times New Roman" pitchFamily="18" charset="0"/>
              </a:rPr>
              <a:t>Mahatma Gandhi</a:t>
            </a:r>
          </a:p>
          <a:p>
            <a:pPr>
              <a:lnSpc>
                <a:spcPct val="80000"/>
              </a:lnSpc>
            </a:pPr>
            <a:r>
              <a:rPr lang="en-US" sz="2000">
                <a:latin typeface="Times New Roman" pitchFamily="18" charset="0"/>
                <a:cs typeface="Times New Roman" pitchFamily="18" charset="0"/>
              </a:rPr>
              <a:t>Albert Einstein</a:t>
            </a:r>
          </a:p>
          <a:p>
            <a:pPr>
              <a:lnSpc>
                <a:spcPct val="80000"/>
              </a:lnSpc>
            </a:pPr>
            <a:r>
              <a:rPr lang="en-US" sz="2000">
                <a:latin typeface="Times New Roman" pitchFamily="18" charset="0"/>
                <a:cs typeface="Times New Roman" pitchFamily="18" charset="0"/>
              </a:rPr>
              <a:t>Helen Keller</a:t>
            </a:r>
          </a:p>
          <a:p>
            <a:pPr>
              <a:lnSpc>
                <a:spcPct val="80000"/>
              </a:lnSpc>
            </a:pPr>
            <a:r>
              <a:rPr lang="en-US" sz="2000">
                <a:latin typeface="Times New Roman" pitchFamily="18" charset="0"/>
                <a:cs typeface="Times New Roman" pitchFamily="18" charset="0"/>
              </a:rPr>
              <a:t>Romain Rolland</a:t>
            </a:r>
          </a:p>
          <a:p>
            <a:pPr>
              <a:lnSpc>
                <a:spcPct val="80000"/>
              </a:lnSpc>
            </a:pPr>
            <a:r>
              <a:rPr lang="en-US" sz="2000">
                <a:latin typeface="Times New Roman" pitchFamily="18" charset="0"/>
                <a:cs typeface="Times New Roman" pitchFamily="18" charset="0"/>
              </a:rPr>
              <a:t>Benito Mussolini</a:t>
            </a:r>
          </a:p>
          <a:p>
            <a:pPr>
              <a:lnSpc>
                <a:spcPct val="80000"/>
              </a:lnSpc>
            </a:pPr>
            <a:r>
              <a:rPr lang="en-US" sz="2000">
                <a:latin typeface="Times New Roman" pitchFamily="18" charset="0"/>
                <a:cs typeface="Times New Roman" pitchFamily="18" charset="0"/>
              </a:rPr>
              <a:t>W.B. Yeats</a:t>
            </a:r>
          </a:p>
          <a:p>
            <a:pPr>
              <a:lnSpc>
                <a:spcPct val="80000"/>
              </a:lnSpc>
            </a:pPr>
            <a:r>
              <a:rPr lang="en-US" sz="2000">
                <a:latin typeface="Times New Roman" pitchFamily="18" charset="0"/>
                <a:cs typeface="Times New Roman" pitchFamily="18" charset="0"/>
              </a:rPr>
              <a:t>Subhas Chandra Bose</a:t>
            </a:r>
          </a:p>
          <a:p>
            <a:pPr>
              <a:lnSpc>
                <a:spcPct val="80000"/>
              </a:lnSpc>
            </a:pPr>
            <a:r>
              <a:rPr lang="en-US" sz="2000">
                <a:latin typeface="Times New Roman" pitchFamily="18" charset="0"/>
                <a:cs typeface="Times New Roman" pitchFamily="18" charset="0"/>
              </a:rPr>
              <a:t>Jawaharlal Nehru</a:t>
            </a:r>
          </a:p>
          <a:p>
            <a:pPr>
              <a:lnSpc>
                <a:spcPct val="80000"/>
              </a:lnSpc>
            </a:pPr>
            <a:r>
              <a:rPr lang="en-US" sz="2000">
                <a:latin typeface="Times New Roman" pitchFamily="18" charset="0"/>
                <a:cs typeface="Times New Roman" pitchFamily="18" charset="0"/>
              </a:rPr>
              <a:t>Sarvapalli Radhakrisnan</a:t>
            </a:r>
          </a:p>
          <a:p>
            <a:pPr>
              <a:lnSpc>
                <a:spcPct val="80000"/>
              </a:lnSpc>
            </a:pPr>
            <a:r>
              <a:rPr lang="en-US" sz="2000">
                <a:latin typeface="Times New Roman" pitchFamily="18" charset="0"/>
                <a:cs typeface="Times New Roman" pitchFamily="18" charset="0"/>
              </a:rPr>
              <a:t>Lord Chelmsford</a:t>
            </a:r>
          </a:p>
          <a:p>
            <a:pPr>
              <a:lnSpc>
                <a:spcPct val="80000"/>
              </a:lnSpc>
            </a:pPr>
            <a:r>
              <a:rPr lang="en-US" sz="2000">
                <a:latin typeface="Times New Roman" pitchFamily="18" charset="0"/>
                <a:cs typeface="Times New Roman" pitchFamily="18" charset="0"/>
              </a:rPr>
              <a:t>Chittaranjan Das</a:t>
            </a:r>
          </a:p>
          <a:p>
            <a:pPr>
              <a:lnSpc>
                <a:spcPct val="80000"/>
              </a:lnSpc>
            </a:pPr>
            <a:r>
              <a:rPr lang="en-US" sz="2000">
                <a:latin typeface="Times New Roman" pitchFamily="18" charset="0"/>
                <a:cs typeface="Times New Roman" pitchFamily="18" charset="0"/>
              </a:rPr>
              <a:t>Jagadish Chandra Bose</a:t>
            </a:r>
          </a:p>
          <a:p>
            <a:pPr>
              <a:lnSpc>
                <a:spcPct val="80000"/>
              </a:lnSpc>
            </a:pPr>
            <a:r>
              <a:rPr lang="en-US" sz="2000">
                <a:latin typeface="Times New Roman" pitchFamily="18" charset="0"/>
                <a:cs typeface="Times New Roman" pitchFamily="18" charset="0"/>
              </a:rPr>
              <a:t>Okakura Kakuzo</a:t>
            </a: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
          <p:cNvSpPr>
            <a:spLocks noChangeArrowheads="1"/>
          </p:cNvSpPr>
          <p:nvPr/>
        </p:nvSpPr>
        <p:spPr bwMode="auto">
          <a:xfrm>
            <a:off x="714375" y="214313"/>
            <a:ext cx="8429625" cy="2678112"/>
          </a:xfrm>
          <a:prstGeom prst="rect">
            <a:avLst/>
          </a:prstGeom>
          <a:noFill/>
          <a:ln w="9525">
            <a:noFill/>
            <a:miter lim="800000"/>
            <a:headEnd/>
            <a:tailEnd/>
          </a:ln>
        </p:spPr>
        <p:txBody>
          <a:bodyPr anchor="ctr">
            <a:spAutoFit/>
          </a:bodyPr>
          <a:lstStyle/>
          <a:p>
            <a:pPr indent="457200" algn="just" eaLnBrk="0" hangingPunct="0"/>
            <a:r>
              <a:rPr lang="en-US" sz="2800" b="1">
                <a:cs typeface="Times New Roman" pitchFamily="18" charset="0"/>
              </a:rPr>
              <a:t>Present collection of lipika Archives </a:t>
            </a:r>
            <a:r>
              <a:rPr lang="en-US" sz="2000" b="1">
                <a:cs typeface="Times New Roman" pitchFamily="18" charset="0"/>
              </a:rPr>
              <a:t>–</a:t>
            </a:r>
            <a:endParaRPr lang="en-US" sz="2000"/>
          </a:p>
          <a:p>
            <a:pPr indent="457200" algn="just" eaLnBrk="0" hangingPunct="0"/>
            <a:r>
              <a:rPr lang="en-US" sz="2000">
                <a:cs typeface="Times New Roman" pitchFamily="18" charset="0"/>
              </a:rPr>
              <a:t>	</a:t>
            </a:r>
            <a:endParaRPr lang="en-US" sz="2000"/>
          </a:p>
          <a:p>
            <a:pPr indent="457200" eaLnBrk="0" hangingPunct="0"/>
            <a:r>
              <a:rPr lang="en-US" sz="2000">
                <a:cs typeface="Times New Roman" pitchFamily="18" charset="0"/>
              </a:rPr>
              <a:t>Bengali manuscripts - 10,000. (Aprox)</a:t>
            </a:r>
            <a:endParaRPr lang="en-US" sz="2000"/>
          </a:p>
          <a:p>
            <a:pPr indent="457200" eaLnBrk="0" hangingPunct="0"/>
            <a:r>
              <a:rPr lang="en-US" sz="2000">
                <a:cs typeface="Times New Roman" pitchFamily="18" charset="0"/>
              </a:rPr>
              <a:t>Sanskrit manuscripts – 6000. (Aprox)</a:t>
            </a:r>
            <a:endParaRPr lang="en-US" sz="2000"/>
          </a:p>
          <a:p>
            <a:pPr indent="457200" eaLnBrk="0" hangingPunct="0"/>
            <a:r>
              <a:rPr lang="en-US" sz="2000">
                <a:cs typeface="Times New Roman" pitchFamily="18" charset="0"/>
              </a:rPr>
              <a:t>Oriya manuscripts – 1102. </a:t>
            </a:r>
            <a:endParaRPr lang="en-US" sz="2000"/>
          </a:p>
          <a:p>
            <a:pPr indent="457200" eaLnBrk="0" hangingPunct="0"/>
            <a:r>
              <a:rPr lang="en-US" sz="2000">
                <a:cs typeface="Times New Roman" pitchFamily="18" charset="0"/>
              </a:rPr>
              <a:t> Surul records – 5000. bundle (Aprox)</a:t>
            </a:r>
          </a:p>
          <a:p>
            <a:pPr indent="457200" eaLnBrk="0" hangingPunct="0"/>
            <a:r>
              <a:rPr lang="en-US" sz="2000">
                <a:cs typeface="Times New Roman" pitchFamily="18" charset="0"/>
              </a:rPr>
              <a:t>Jaydev kaduli Records – 5000. bundle (Aprox)                             </a:t>
            </a:r>
            <a:endParaRPr lang="en-US" sz="2000"/>
          </a:p>
          <a:p>
            <a:pPr indent="457200" eaLnBrk="0" hangingPunct="0"/>
            <a:r>
              <a:rPr lang="en-US" sz="2000">
                <a:cs typeface="Times New Roman" pitchFamily="18" charset="0"/>
              </a:rPr>
              <a:t>Painted book cover – 100 (Aprox).</a:t>
            </a:r>
            <a:endParaRPr lang="en-US" sz="2000"/>
          </a:p>
        </p:txBody>
      </p:sp>
      <p:sp>
        <p:nvSpPr>
          <p:cNvPr id="24579" name="Rectangle 3"/>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pic>
        <p:nvPicPr>
          <p:cNvPr id="24580" name="Picture 2" descr="IMG_5854"/>
          <p:cNvPicPr>
            <a:picLocks noChangeAspect="1" noChangeArrowheads="1"/>
          </p:cNvPicPr>
          <p:nvPr/>
        </p:nvPicPr>
        <p:blipFill>
          <a:blip r:embed="rId2"/>
          <a:srcRect/>
          <a:stretch>
            <a:fillRect/>
          </a:stretch>
        </p:blipFill>
        <p:spPr bwMode="auto">
          <a:xfrm>
            <a:off x="1214438" y="3019425"/>
            <a:ext cx="7215187" cy="35829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
          <p:cNvSpPr>
            <a:spLocks noChangeArrowheads="1"/>
          </p:cNvSpPr>
          <p:nvPr/>
        </p:nvSpPr>
        <p:spPr bwMode="auto">
          <a:xfrm>
            <a:off x="0" y="0"/>
            <a:ext cx="4945063" cy="4648200"/>
          </a:xfrm>
          <a:prstGeom prst="rect">
            <a:avLst/>
          </a:prstGeom>
          <a:noFill/>
          <a:ln w="9525">
            <a:noFill/>
            <a:miter lim="800000"/>
            <a:headEnd/>
            <a:tailEnd/>
          </a:ln>
        </p:spPr>
        <p:txBody>
          <a:bodyPr>
            <a:spAutoFit/>
          </a:bodyPr>
          <a:lstStyle/>
          <a:p>
            <a:r>
              <a:rPr lang="en-US" sz="4000" b="1">
                <a:latin typeface="Times New Roman" pitchFamily="18" charset="0"/>
                <a:cs typeface="Times New Roman" pitchFamily="18" charset="0"/>
              </a:rPr>
              <a:t>Lipika Archives and Rabindranath Tagore</a:t>
            </a:r>
          </a:p>
          <a:p>
            <a:endParaRPr lang="en-US" sz="2400">
              <a:latin typeface="Times New Roman" pitchFamily="18" charset="0"/>
              <a:cs typeface="Times New Roman" pitchFamily="18" charset="0"/>
            </a:endParaRPr>
          </a:p>
          <a:p>
            <a:r>
              <a:rPr lang="en-US" sz="2400">
                <a:latin typeface="Times New Roman" pitchFamily="18" charset="0"/>
                <a:cs typeface="Times New Roman" pitchFamily="18" charset="0"/>
              </a:rPr>
              <a:t>Garanhata, Mechhuya Bazer, Bottala</a:t>
            </a:r>
          </a:p>
          <a:p>
            <a:endParaRPr lang="en-US" sz="2400">
              <a:latin typeface="Times New Roman" pitchFamily="18" charset="0"/>
              <a:cs typeface="Times New Roman" pitchFamily="18" charset="0"/>
            </a:endParaRPr>
          </a:p>
          <a:p>
            <a:r>
              <a:rPr lang="en-US" sz="2400">
                <a:latin typeface="Times New Roman" pitchFamily="18" charset="0"/>
                <a:cs typeface="Times New Roman" pitchFamily="18" charset="0"/>
              </a:rPr>
              <a:t>Musalmani Puthi - -  Dharma Katha, Prem Katha,</a:t>
            </a:r>
          </a:p>
          <a:p>
            <a:r>
              <a:rPr lang="en-US" sz="2400">
                <a:latin typeface="Times New Roman" pitchFamily="18" charset="0"/>
                <a:cs typeface="Times New Roman" pitchFamily="18" charset="0"/>
              </a:rPr>
              <a:t> Pir Gatha</a:t>
            </a:r>
          </a:p>
          <a:p>
            <a:endParaRPr lang="en-US" sz="2400">
              <a:latin typeface="Times New Roman" pitchFamily="18" charset="0"/>
              <a:cs typeface="Times New Roman" pitchFamily="18" charset="0"/>
            </a:endParaRPr>
          </a:p>
          <a:p>
            <a:r>
              <a:rPr lang="en-US" sz="2400">
                <a:latin typeface="Times New Roman" pitchFamily="18" charset="0"/>
                <a:cs typeface="Times New Roman" pitchFamily="18" charset="0"/>
              </a:rPr>
              <a:t>Meyeli Chhara, Brata Katha,</a:t>
            </a:r>
            <a:r>
              <a:rPr lang="en-US" sz="2400"/>
              <a:t> Rupkatha, Baul Gan, Jogir Gan</a:t>
            </a:r>
          </a:p>
        </p:txBody>
      </p:sp>
      <p:pic>
        <p:nvPicPr>
          <p:cNvPr id="25603" name="Picture 2" descr="D:\Photographs\2009_03_31\IMG_5005_3.JPG"/>
          <p:cNvPicPr>
            <a:picLocks noChangeAspect="1" noChangeArrowheads="1"/>
          </p:cNvPicPr>
          <p:nvPr/>
        </p:nvPicPr>
        <p:blipFill>
          <a:blip r:embed="rId3"/>
          <a:srcRect/>
          <a:stretch>
            <a:fillRect/>
          </a:stretch>
        </p:blipFill>
        <p:spPr bwMode="auto">
          <a:xfrm>
            <a:off x="0" y="5103813"/>
            <a:ext cx="3124200" cy="1754187"/>
          </a:xfrm>
          <a:prstGeom prst="rect">
            <a:avLst/>
          </a:prstGeom>
          <a:noFill/>
          <a:ln w="9525">
            <a:noFill/>
            <a:miter lim="800000"/>
            <a:headEnd/>
            <a:tailEnd/>
          </a:ln>
        </p:spPr>
      </p:pic>
      <p:pic>
        <p:nvPicPr>
          <p:cNvPr id="25604" name="Picture 4" descr="D:\Photographs\2009_03_31\IMG_5004_2.JPG"/>
          <p:cNvPicPr>
            <a:picLocks noChangeAspect="1" noChangeArrowheads="1"/>
          </p:cNvPicPr>
          <p:nvPr/>
        </p:nvPicPr>
        <p:blipFill>
          <a:blip r:embed="rId4"/>
          <a:srcRect/>
          <a:stretch>
            <a:fillRect/>
          </a:stretch>
        </p:blipFill>
        <p:spPr bwMode="auto">
          <a:xfrm>
            <a:off x="6159500" y="5181600"/>
            <a:ext cx="2984500" cy="1676400"/>
          </a:xfrm>
          <a:prstGeom prst="rect">
            <a:avLst/>
          </a:prstGeom>
          <a:noFill/>
          <a:ln w="9525">
            <a:noFill/>
            <a:miter lim="800000"/>
            <a:headEnd/>
            <a:tailEnd/>
          </a:ln>
        </p:spPr>
      </p:pic>
      <p:pic>
        <p:nvPicPr>
          <p:cNvPr id="25605" name="Picture 5" descr="D:\Photographs\2009_03_31\IMG_5002.JPG"/>
          <p:cNvPicPr>
            <a:picLocks noChangeAspect="1" noChangeArrowheads="1"/>
          </p:cNvPicPr>
          <p:nvPr/>
        </p:nvPicPr>
        <p:blipFill>
          <a:blip r:embed="rId5"/>
          <a:srcRect/>
          <a:stretch>
            <a:fillRect/>
          </a:stretch>
        </p:blipFill>
        <p:spPr bwMode="auto">
          <a:xfrm>
            <a:off x="3124200" y="5181600"/>
            <a:ext cx="2984500" cy="1676400"/>
          </a:xfrm>
          <a:prstGeom prst="rect">
            <a:avLst/>
          </a:prstGeom>
          <a:noFill/>
          <a:ln w="9525">
            <a:noFill/>
            <a:miter lim="800000"/>
            <a:headEnd/>
            <a:tailEnd/>
          </a:ln>
        </p:spPr>
      </p:pic>
      <p:pic>
        <p:nvPicPr>
          <p:cNvPr id="25606" name="Picture 5" descr="F:\3-4-2020 Photo\New folder\IMG_20190722_150303.jpg"/>
          <p:cNvPicPr>
            <a:picLocks noChangeAspect="1" noChangeArrowheads="1"/>
          </p:cNvPicPr>
          <p:nvPr/>
        </p:nvPicPr>
        <p:blipFill>
          <a:blip r:embed="rId6"/>
          <a:srcRect/>
          <a:stretch>
            <a:fillRect/>
          </a:stretch>
        </p:blipFill>
        <p:spPr bwMode="auto">
          <a:xfrm>
            <a:off x="5029200" y="0"/>
            <a:ext cx="4114800" cy="5029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
          <p:cNvSpPr>
            <a:spLocks noChangeArrowheads="1"/>
          </p:cNvSpPr>
          <p:nvPr/>
        </p:nvSpPr>
        <p:spPr bwMode="auto">
          <a:xfrm>
            <a:off x="3571875" y="642938"/>
            <a:ext cx="1916113" cy="369887"/>
          </a:xfrm>
          <a:prstGeom prst="rect">
            <a:avLst/>
          </a:prstGeom>
          <a:noFill/>
          <a:ln w="9525">
            <a:noFill/>
            <a:miter lim="800000"/>
            <a:headEnd/>
            <a:tailEnd/>
          </a:ln>
        </p:spPr>
        <p:txBody>
          <a:bodyPr>
            <a:spAutoFit/>
          </a:bodyPr>
          <a:lstStyle/>
          <a:p>
            <a:r>
              <a:rPr lang="en-US"/>
              <a:t>Museum Objects</a:t>
            </a:r>
          </a:p>
        </p:txBody>
      </p:sp>
      <p:cxnSp>
        <p:nvCxnSpPr>
          <p:cNvPr id="4" name="Straight Arrow Connector 3"/>
          <p:cNvCxnSpPr>
            <a:stCxn id="26626" idx="2"/>
          </p:cNvCxnSpPr>
          <p:nvPr/>
        </p:nvCxnSpPr>
        <p:spPr>
          <a:xfrm rot="5400000" flipH="1">
            <a:off x="4472782" y="956469"/>
            <a:ext cx="84137" cy="285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143000" y="1000125"/>
            <a:ext cx="70008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rot="5400000">
            <a:off x="999332" y="1213644"/>
            <a:ext cx="285750"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5400000">
            <a:off x="8037513" y="1177925"/>
            <a:ext cx="214312"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5400000">
            <a:off x="4464845" y="1177131"/>
            <a:ext cx="214312" cy="31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632" name="Rectangle 12"/>
          <p:cNvSpPr>
            <a:spLocks noChangeArrowheads="1"/>
          </p:cNvSpPr>
          <p:nvPr/>
        </p:nvSpPr>
        <p:spPr bwMode="auto">
          <a:xfrm>
            <a:off x="7643813" y="1357313"/>
            <a:ext cx="1133475" cy="369887"/>
          </a:xfrm>
          <a:prstGeom prst="rect">
            <a:avLst/>
          </a:prstGeom>
          <a:noFill/>
          <a:ln w="9525">
            <a:noFill/>
            <a:miter lim="800000"/>
            <a:headEnd/>
            <a:tailEnd/>
          </a:ln>
        </p:spPr>
        <p:txBody>
          <a:bodyPr wrap="none">
            <a:spAutoFit/>
          </a:bodyPr>
          <a:lstStyle/>
          <a:p>
            <a:r>
              <a:rPr lang="en-US"/>
              <a:t>Inorganic</a:t>
            </a:r>
          </a:p>
        </p:txBody>
      </p:sp>
      <p:sp>
        <p:nvSpPr>
          <p:cNvPr id="26633" name="Rectangle 13"/>
          <p:cNvSpPr>
            <a:spLocks noChangeArrowheads="1"/>
          </p:cNvSpPr>
          <p:nvPr/>
        </p:nvSpPr>
        <p:spPr bwMode="auto">
          <a:xfrm>
            <a:off x="642938" y="1428750"/>
            <a:ext cx="992187" cy="369888"/>
          </a:xfrm>
          <a:prstGeom prst="rect">
            <a:avLst/>
          </a:prstGeom>
          <a:noFill/>
          <a:ln w="9525">
            <a:noFill/>
            <a:miter lim="800000"/>
            <a:headEnd/>
            <a:tailEnd/>
          </a:ln>
        </p:spPr>
        <p:txBody>
          <a:bodyPr wrap="none">
            <a:spAutoFit/>
          </a:bodyPr>
          <a:lstStyle/>
          <a:p>
            <a:r>
              <a:rPr lang="en-US"/>
              <a:t>Organic</a:t>
            </a:r>
          </a:p>
        </p:txBody>
      </p:sp>
      <p:sp>
        <p:nvSpPr>
          <p:cNvPr id="26634" name="Rectangle 14"/>
          <p:cNvSpPr>
            <a:spLocks noChangeArrowheads="1"/>
          </p:cNvSpPr>
          <p:nvPr/>
        </p:nvSpPr>
        <p:spPr bwMode="auto">
          <a:xfrm>
            <a:off x="1785938" y="1285875"/>
            <a:ext cx="5929312" cy="646113"/>
          </a:xfrm>
          <a:prstGeom prst="rect">
            <a:avLst/>
          </a:prstGeom>
          <a:noFill/>
          <a:ln w="9525">
            <a:noFill/>
            <a:miter lim="800000"/>
            <a:headEnd/>
            <a:tailEnd/>
          </a:ln>
        </p:spPr>
        <p:txBody>
          <a:bodyPr>
            <a:spAutoFit/>
          </a:bodyPr>
          <a:lstStyle/>
          <a:p>
            <a:pPr algn="ctr"/>
            <a:r>
              <a:rPr lang="en-US"/>
              <a:t>Composite</a:t>
            </a:r>
          </a:p>
          <a:p>
            <a:pPr algn="ctr"/>
            <a:r>
              <a:rPr lang="en-US"/>
              <a:t>Textile, Paintings, ethnographical materials</a:t>
            </a:r>
          </a:p>
        </p:txBody>
      </p:sp>
      <p:cxnSp>
        <p:nvCxnSpPr>
          <p:cNvPr id="17" name="Straight Arrow Connector 16"/>
          <p:cNvCxnSpPr>
            <a:stCxn id="26633" idx="2"/>
          </p:cNvCxnSpPr>
          <p:nvPr/>
        </p:nvCxnSpPr>
        <p:spPr>
          <a:xfrm rot="16200000" flipH="1">
            <a:off x="1076325" y="1862138"/>
            <a:ext cx="130175" cy="31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642938" y="2071688"/>
            <a:ext cx="4214812"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5400000">
            <a:off x="4715669" y="2213769"/>
            <a:ext cx="28575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rot="5400000">
            <a:off x="534988" y="2320925"/>
            <a:ext cx="357188"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639" name="Rectangle 25"/>
          <p:cNvSpPr>
            <a:spLocks noChangeArrowheads="1"/>
          </p:cNvSpPr>
          <p:nvPr/>
        </p:nvSpPr>
        <p:spPr bwMode="auto">
          <a:xfrm>
            <a:off x="214313" y="2571750"/>
            <a:ext cx="1570037" cy="369888"/>
          </a:xfrm>
          <a:prstGeom prst="rect">
            <a:avLst/>
          </a:prstGeom>
          <a:noFill/>
          <a:ln w="9525">
            <a:noFill/>
            <a:miter lim="800000"/>
            <a:headEnd/>
            <a:tailEnd/>
          </a:ln>
        </p:spPr>
        <p:txBody>
          <a:bodyPr wrap="none">
            <a:spAutoFit/>
          </a:bodyPr>
          <a:lstStyle/>
          <a:p>
            <a:r>
              <a:rPr lang="en-US"/>
              <a:t>Plant Product</a:t>
            </a:r>
          </a:p>
        </p:txBody>
      </p:sp>
      <p:sp>
        <p:nvSpPr>
          <p:cNvPr id="26640" name="Rectangle 26"/>
          <p:cNvSpPr>
            <a:spLocks noChangeArrowheads="1"/>
          </p:cNvSpPr>
          <p:nvPr/>
        </p:nvSpPr>
        <p:spPr bwMode="auto">
          <a:xfrm>
            <a:off x="4000500" y="2500313"/>
            <a:ext cx="1749425" cy="369887"/>
          </a:xfrm>
          <a:prstGeom prst="rect">
            <a:avLst/>
          </a:prstGeom>
          <a:noFill/>
          <a:ln w="9525">
            <a:noFill/>
            <a:miter lim="800000"/>
            <a:headEnd/>
            <a:tailEnd/>
          </a:ln>
        </p:spPr>
        <p:txBody>
          <a:bodyPr wrap="none">
            <a:spAutoFit/>
          </a:bodyPr>
          <a:lstStyle/>
          <a:p>
            <a:r>
              <a:rPr lang="en-US"/>
              <a:t>Animal Product</a:t>
            </a:r>
          </a:p>
        </p:txBody>
      </p:sp>
      <p:cxnSp>
        <p:nvCxnSpPr>
          <p:cNvPr id="29" name="Straight Connector 28"/>
          <p:cNvCxnSpPr/>
          <p:nvPr/>
        </p:nvCxnSpPr>
        <p:spPr>
          <a:xfrm rot="5400000">
            <a:off x="-1250156" y="4750594"/>
            <a:ext cx="3429000" cy="71438"/>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571500" y="3214688"/>
            <a:ext cx="142875"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643" name="Rectangle 31"/>
          <p:cNvSpPr>
            <a:spLocks noChangeArrowheads="1"/>
          </p:cNvSpPr>
          <p:nvPr/>
        </p:nvSpPr>
        <p:spPr bwMode="auto">
          <a:xfrm>
            <a:off x="785813" y="3071813"/>
            <a:ext cx="782637" cy="369887"/>
          </a:xfrm>
          <a:prstGeom prst="rect">
            <a:avLst/>
          </a:prstGeom>
          <a:noFill/>
          <a:ln w="9525">
            <a:noFill/>
            <a:miter lim="800000"/>
            <a:headEnd/>
            <a:tailEnd/>
          </a:ln>
        </p:spPr>
        <p:txBody>
          <a:bodyPr wrap="none">
            <a:spAutoFit/>
          </a:bodyPr>
          <a:lstStyle/>
          <a:p>
            <a:r>
              <a:rPr lang="en-US"/>
              <a:t>Wood</a:t>
            </a:r>
          </a:p>
        </p:txBody>
      </p:sp>
      <p:sp>
        <p:nvSpPr>
          <p:cNvPr id="26644" name="Rectangle 32"/>
          <p:cNvSpPr>
            <a:spLocks noChangeArrowheads="1"/>
          </p:cNvSpPr>
          <p:nvPr/>
        </p:nvSpPr>
        <p:spPr bwMode="auto">
          <a:xfrm>
            <a:off x="714375" y="3500438"/>
            <a:ext cx="830263" cy="369887"/>
          </a:xfrm>
          <a:prstGeom prst="rect">
            <a:avLst/>
          </a:prstGeom>
          <a:noFill/>
          <a:ln w="9525">
            <a:noFill/>
            <a:miter lim="800000"/>
            <a:headEnd/>
            <a:tailEnd/>
          </a:ln>
        </p:spPr>
        <p:txBody>
          <a:bodyPr>
            <a:spAutoFit/>
          </a:bodyPr>
          <a:lstStyle/>
          <a:p>
            <a:r>
              <a:rPr lang="en-US"/>
              <a:t>Bark</a:t>
            </a:r>
          </a:p>
        </p:txBody>
      </p:sp>
      <p:sp>
        <p:nvSpPr>
          <p:cNvPr id="26645" name="Rectangle 33"/>
          <p:cNvSpPr>
            <a:spLocks noChangeArrowheads="1"/>
          </p:cNvSpPr>
          <p:nvPr/>
        </p:nvSpPr>
        <p:spPr bwMode="auto">
          <a:xfrm>
            <a:off x="642938" y="6143625"/>
            <a:ext cx="800100" cy="369888"/>
          </a:xfrm>
          <a:prstGeom prst="rect">
            <a:avLst/>
          </a:prstGeom>
          <a:noFill/>
          <a:ln w="9525">
            <a:noFill/>
            <a:miter lim="800000"/>
            <a:headEnd/>
            <a:tailEnd/>
          </a:ln>
        </p:spPr>
        <p:txBody>
          <a:bodyPr wrap="none">
            <a:spAutoFit/>
          </a:bodyPr>
          <a:lstStyle/>
          <a:p>
            <a:r>
              <a:rPr lang="en-US"/>
              <a:t>Paper</a:t>
            </a:r>
          </a:p>
        </p:txBody>
      </p:sp>
      <p:sp>
        <p:nvSpPr>
          <p:cNvPr id="26646" name="Rectangle 34"/>
          <p:cNvSpPr>
            <a:spLocks noChangeArrowheads="1"/>
          </p:cNvSpPr>
          <p:nvPr/>
        </p:nvSpPr>
        <p:spPr bwMode="auto">
          <a:xfrm>
            <a:off x="642938" y="3929063"/>
            <a:ext cx="1146175" cy="369887"/>
          </a:xfrm>
          <a:prstGeom prst="rect">
            <a:avLst/>
          </a:prstGeom>
          <a:noFill/>
          <a:ln w="9525">
            <a:noFill/>
            <a:miter lim="800000"/>
            <a:headEnd/>
            <a:tailEnd/>
          </a:ln>
        </p:spPr>
        <p:txBody>
          <a:bodyPr wrap="none">
            <a:spAutoFit/>
          </a:bodyPr>
          <a:lstStyle/>
          <a:p>
            <a:r>
              <a:rPr lang="en-US"/>
              <a:t>Palm leaf</a:t>
            </a:r>
          </a:p>
        </p:txBody>
      </p:sp>
      <p:sp>
        <p:nvSpPr>
          <p:cNvPr id="26647" name="Rectangle 35"/>
          <p:cNvSpPr>
            <a:spLocks noChangeArrowheads="1"/>
          </p:cNvSpPr>
          <p:nvPr/>
        </p:nvSpPr>
        <p:spPr bwMode="auto">
          <a:xfrm>
            <a:off x="642938" y="4429125"/>
            <a:ext cx="1004887" cy="369888"/>
          </a:xfrm>
          <a:prstGeom prst="rect">
            <a:avLst/>
          </a:prstGeom>
          <a:noFill/>
          <a:ln w="9525">
            <a:noFill/>
            <a:miter lim="800000"/>
            <a:headEnd/>
            <a:tailEnd/>
          </a:ln>
        </p:spPr>
        <p:txBody>
          <a:bodyPr wrap="none">
            <a:spAutoFit/>
          </a:bodyPr>
          <a:lstStyle/>
          <a:p>
            <a:r>
              <a:rPr lang="en-US"/>
              <a:t>papyrus</a:t>
            </a:r>
          </a:p>
        </p:txBody>
      </p:sp>
      <p:sp>
        <p:nvSpPr>
          <p:cNvPr id="26648" name="Rectangle 36"/>
          <p:cNvSpPr>
            <a:spLocks noChangeArrowheads="1"/>
          </p:cNvSpPr>
          <p:nvPr/>
        </p:nvSpPr>
        <p:spPr bwMode="auto">
          <a:xfrm>
            <a:off x="642938" y="5000625"/>
            <a:ext cx="1416050" cy="369888"/>
          </a:xfrm>
          <a:prstGeom prst="rect">
            <a:avLst/>
          </a:prstGeom>
          <a:noFill/>
          <a:ln w="9525">
            <a:noFill/>
            <a:miter lim="800000"/>
            <a:headEnd/>
            <a:tailEnd/>
          </a:ln>
        </p:spPr>
        <p:txBody>
          <a:bodyPr wrap="none">
            <a:spAutoFit/>
          </a:bodyPr>
          <a:lstStyle/>
          <a:p>
            <a:r>
              <a:rPr lang="en-US"/>
              <a:t>Cotton cloth</a:t>
            </a:r>
          </a:p>
        </p:txBody>
      </p:sp>
      <p:cxnSp>
        <p:nvCxnSpPr>
          <p:cNvPr id="39" name="Straight Connector 38"/>
          <p:cNvCxnSpPr/>
          <p:nvPr/>
        </p:nvCxnSpPr>
        <p:spPr>
          <a:xfrm>
            <a:off x="2071688" y="3143250"/>
            <a:ext cx="3643312"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26640" idx="2"/>
          </p:cNvCxnSpPr>
          <p:nvPr/>
        </p:nvCxnSpPr>
        <p:spPr>
          <a:xfrm rot="5400000">
            <a:off x="4694238" y="2962275"/>
            <a:ext cx="273050" cy="889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rot="5400000">
            <a:off x="2143919" y="3356769"/>
            <a:ext cx="28575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rot="5400000">
            <a:off x="3320257" y="3393281"/>
            <a:ext cx="215900"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653" name="Rectangle 46"/>
          <p:cNvSpPr>
            <a:spLocks noChangeArrowheads="1"/>
          </p:cNvSpPr>
          <p:nvPr/>
        </p:nvSpPr>
        <p:spPr bwMode="auto">
          <a:xfrm>
            <a:off x="2143125" y="3500438"/>
            <a:ext cx="719138" cy="369887"/>
          </a:xfrm>
          <a:prstGeom prst="rect">
            <a:avLst/>
          </a:prstGeom>
          <a:noFill/>
          <a:ln w="9525">
            <a:noFill/>
            <a:miter lim="800000"/>
            <a:headEnd/>
            <a:tailEnd/>
          </a:ln>
        </p:spPr>
        <p:txBody>
          <a:bodyPr>
            <a:spAutoFit/>
          </a:bodyPr>
          <a:lstStyle/>
          <a:p>
            <a:r>
              <a:rPr lang="en-US"/>
              <a:t>Bone</a:t>
            </a:r>
          </a:p>
        </p:txBody>
      </p:sp>
      <p:sp>
        <p:nvSpPr>
          <p:cNvPr id="26654" name="Rectangle 47"/>
          <p:cNvSpPr>
            <a:spLocks noChangeArrowheads="1"/>
          </p:cNvSpPr>
          <p:nvPr/>
        </p:nvSpPr>
        <p:spPr bwMode="auto">
          <a:xfrm>
            <a:off x="2928938" y="3500438"/>
            <a:ext cx="684212" cy="369887"/>
          </a:xfrm>
          <a:prstGeom prst="rect">
            <a:avLst/>
          </a:prstGeom>
          <a:noFill/>
          <a:ln w="9525">
            <a:noFill/>
            <a:miter lim="800000"/>
            <a:headEnd/>
            <a:tailEnd/>
          </a:ln>
        </p:spPr>
        <p:txBody>
          <a:bodyPr wrap="none">
            <a:spAutoFit/>
          </a:bodyPr>
          <a:lstStyle/>
          <a:p>
            <a:r>
              <a:rPr lang="en-US"/>
              <a:t>Ivory</a:t>
            </a:r>
          </a:p>
        </p:txBody>
      </p:sp>
      <p:sp>
        <p:nvSpPr>
          <p:cNvPr id="26655" name="Rectangle 48"/>
          <p:cNvSpPr>
            <a:spLocks noChangeArrowheads="1"/>
          </p:cNvSpPr>
          <p:nvPr/>
        </p:nvSpPr>
        <p:spPr bwMode="auto">
          <a:xfrm>
            <a:off x="3714750" y="3500438"/>
            <a:ext cx="684213" cy="369887"/>
          </a:xfrm>
          <a:prstGeom prst="rect">
            <a:avLst/>
          </a:prstGeom>
          <a:noFill/>
          <a:ln w="9525">
            <a:noFill/>
            <a:miter lim="800000"/>
            <a:headEnd/>
            <a:tailEnd/>
          </a:ln>
        </p:spPr>
        <p:txBody>
          <a:bodyPr wrap="none">
            <a:spAutoFit/>
          </a:bodyPr>
          <a:lstStyle/>
          <a:p>
            <a:r>
              <a:rPr lang="en-US"/>
              <a:t>Horn</a:t>
            </a:r>
          </a:p>
        </p:txBody>
      </p:sp>
      <p:sp>
        <p:nvSpPr>
          <p:cNvPr id="26656" name="Rectangle 49"/>
          <p:cNvSpPr>
            <a:spLocks noChangeArrowheads="1"/>
          </p:cNvSpPr>
          <p:nvPr/>
        </p:nvSpPr>
        <p:spPr bwMode="auto">
          <a:xfrm>
            <a:off x="4429125" y="3500438"/>
            <a:ext cx="787400" cy="369887"/>
          </a:xfrm>
          <a:prstGeom prst="rect">
            <a:avLst/>
          </a:prstGeom>
          <a:noFill/>
          <a:ln w="9525">
            <a:noFill/>
            <a:miter lim="800000"/>
            <a:headEnd/>
            <a:tailEnd/>
          </a:ln>
        </p:spPr>
        <p:txBody>
          <a:bodyPr wrap="none">
            <a:spAutoFit/>
          </a:bodyPr>
          <a:lstStyle/>
          <a:p>
            <a:r>
              <a:rPr lang="en-US"/>
              <a:t>Antlar</a:t>
            </a:r>
          </a:p>
        </p:txBody>
      </p:sp>
      <p:sp>
        <p:nvSpPr>
          <p:cNvPr id="26657" name="Rectangle 50"/>
          <p:cNvSpPr>
            <a:spLocks noChangeArrowheads="1"/>
          </p:cNvSpPr>
          <p:nvPr/>
        </p:nvSpPr>
        <p:spPr bwMode="auto">
          <a:xfrm>
            <a:off x="5357813" y="3500438"/>
            <a:ext cx="966787" cy="369887"/>
          </a:xfrm>
          <a:prstGeom prst="rect">
            <a:avLst/>
          </a:prstGeom>
          <a:noFill/>
          <a:ln w="9525">
            <a:noFill/>
            <a:miter lim="800000"/>
            <a:headEnd/>
            <a:tailEnd/>
          </a:ln>
        </p:spPr>
        <p:txBody>
          <a:bodyPr wrap="none">
            <a:spAutoFit/>
          </a:bodyPr>
          <a:lstStyle/>
          <a:p>
            <a:r>
              <a:rPr lang="en-US"/>
              <a:t>Leather</a:t>
            </a:r>
          </a:p>
        </p:txBody>
      </p:sp>
      <p:cxnSp>
        <p:nvCxnSpPr>
          <p:cNvPr id="53" name="Straight Arrow Connector 52"/>
          <p:cNvCxnSpPr>
            <a:endCxn id="26655" idx="0"/>
          </p:cNvCxnSpPr>
          <p:nvPr/>
        </p:nvCxnSpPr>
        <p:spPr>
          <a:xfrm rot="5400000">
            <a:off x="3957637" y="3386138"/>
            <a:ext cx="214313" cy="142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a:endCxn id="26656" idx="0"/>
          </p:cNvCxnSpPr>
          <p:nvPr/>
        </p:nvCxnSpPr>
        <p:spPr>
          <a:xfrm rot="16200000" flipH="1">
            <a:off x="4661693" y="3339307"/>
            <a:ext cx="214313" cy="1079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a:endCxn id="26657" idx="0"/>
          </p:cNvCxnSpPr>
          <p:nvPr/>
        </p:nvCxnSpPr>
        <p:spPr>
          <a:xfrm rot="16200000" flipH="1">
            <a:off x="5671343" y="3329782"/>
            <a:ext cx="214313" cy="127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661" name="Rectangle 57"/>
          <p:cNvSpPr>
            <a:spLocks noChangeArrowheads="1"/>
          </p:cNvSpPr>
          <p:nvPr/>
        </p:nvSpPr>
        <p:spPr bwMode="auto">
          <a:xfrm>
            <a:off x="2500313" y="4000500"/>
            <a:ext cx="1300162" cy="369888"/>
          </a:xfrm>
          <a:prstGeom prst="rect">
            <a:avLst/>
          </a:prstGeom>
          <a:noFill/>
          <a:ln w="9525">
            <a:noFill/>
            <a:miter lim="800000"/>
            <a:headEnd/>
            <a:tailEnd/>
          </a:ln>
        </p:spPr>
        <p:txBody>
          <a:bodyPr wrap="none">
            <a:spAutoFit/>
          </a:bodyPr>
          <a:lstStyle/>
          <a:p>
            <a:r>
              <a:rPr lang="en-US"/>
              <a:t>Parchment</a:t>
            </a:r>
          </a:p>
        </p:txBody>
      </p:sp>
      <p:cxnSp>
        <p:nvCxnSpPr>
          <p:cNvPr id="60" name="Straight Arrow Connector 59"/>
          <p:cNvCxnSpPr/>
          <p:nvPr/>
        </p:nvCxnSpPr>
        <p:spPr>
          <a:xfrm rot="16200000" flipH="1">
            <a:off x="2536032" y="3607594"/>
            <a:ext cx="857250" cy="7143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663" name="Rectangle 60"/>
          <p:cNvSpPr>
            <a:spLocks noChangeArrowheads="1"/>
          </p:cNvSpPr>
          <p:nvPr/>
        </p:nvSpPr>
        <p:spPr bwMode="auto">
          <a:xfrm>
            <a:off x="4071938" y="4000500"/>
            <a:ext cx="877887" cy="369888"/>
          </a:xfrm>
          <a:prstGeom prst="rect">
            <a:avLst/>
          </a:prstGeom>
          <a:noFill/>
          <a:ln w="9525">
            <a:noFill/>
            <a:miter lim="800000"/>
            <a:headEnd/>
            <a:tailEnd/>
          </a:ln>
        </p:spPr>
        <p:txBody>
          <a:bodyPr wrap="none">
            <a:spAutoFit/>
          </a:bodyPr>
          <a:lstStyle/>
          <a:p>
            <a:r>
              <a:rPr lang="en-US"/>
              <a:t>Vellum</a:t>
            </a:r>
          </a:p>
        </p:txBody>
      </p:sp>
      <p:cxnSp>
        <p:nvCxnSpPr>
          <p:cNvPr id="63" name="Straight Arrow Connector 62"/>
          <p:cNvCxnSpPr/>
          <p:nvPr/>
        </p:nvCxnSpPr>
        <p:spPr>
          <a:xfrm rot="5400000">
            <a:off x="4034632" y="3679031"/>
            <a:ext cx="787400"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665" name="Rectangle 64"/>
          <p:cNvSpPr>
            <a:spLocks noChangeArrowheads="1"/>
          </p:cNvSpPr>
          <p:nvPr/>
        </p:nvSpPr>
        <p:spPr bwMode="auto">
          <a:xfrm>
            <a:off x="5072063" y="4000500"/>
            <a:ext cx="557212" cy="369888"/>
          </a:xfrm>
          <a:prstGeom prst="rect">
            <a:avLst/>
          </a:prstGeom>
          <a:noFill/>
          <a:ln w="9525">
            <a:noFill/>
            <a:miter lim="800000"/>
            <a:headEnd/>
            <a:tailEnd/>
          </a:ln>
        </p:spPr>
        <p:txBody>
          <a:bodyPr wrap="none">
            <a:spAutoFit/>
          </a:bodyPr>
          <a:lstStyle/>
          <a:p>
            <a:r>
              <a:rPr lang="en-US"/>
              <a:t>Silk</a:t>
            </a:r>
          </a:p>
        </p:txBody>
      </p:sp>
      <p:cxnSp>
        <p:nvCxnSpPr>
          <p:cNvPr id="67" name="Straight Arrow Connector 66"/>
          <p:cNvCxnSpPr/>
          <p:nvPr/>
        </p:nvCxnSpPr>
        <p:spPr>
          <a:xfrm rot="16200000" flipH="1">
            <a:off x="5000625" y="3571875"/>
            <a:ext cx="642938" cy="714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667" name="Rectangle 67"/>
          <p:cNvSpPr>
            <a:spLocks noChangeArrowheads="1"/>
          </p:cNvSpPr>
          <p:nvPr/>
        </p:nvSpPr>
        <p:spPr bwMode="auto">
          <a:xfrm>
            <a:off x="6357938" y="3500438"/>
            <a:ext cx="608012" cy="369887"/>
          </a:xfrm>
          <a:prstGeom prst="rect">
            <a:avLst/>
          </a:prstGeom>
          <a:noFill/>
          <a:ln w="9525">
            <a:noFill/>
            <a:miter lim="800000"/>
            <a:headEnd/>
            <a:tailEnd/>
          </a:ln>
        </p:spPr>
        <p:txBody>
          <a:bodyPr wrap="none">
            <a:spAutoFit/>
          </a:bodyPr>
          <a:lstStyle/>
          <a:p>
            <a:r>
              <a:rPr lang="en-US"/>
              <a:t>Hair</a:t>
            </a:r>
          </a:p>
        </p:txBody>
      </p:sp>
      <p:cxnSp>
        <p:nvCxnSpPr>
          <p:cNvPr id="70" name="Straight Arrow Connector 69"/>
          <p:cNvCxnSpPr/>
          <p:nvPr/>
        </p:nvCxnSpPr>
        <p:spPr>
          <a:xfrm>
            <a:off x="5786438" y="3214688"/>
            <a:ext cx="642937" cy="3571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a:endCxn id="26644" idx="1"/>
          </p:cNvCxnSpPr>
          <p:nvPr/>
        </p:nvCxnSpPr>
        <p:spPr>
          <a:xfrm>
            <a:off x="500063" y="3643313"/>
            <a:ext cx="214312" cy="412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flipV="1">
            <a:off x="500063" y="4143375"/>
            <a:ext cx="214312" cy="714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a:endCxn id="26647" idx="1"/>
          </p:cNvCxnSpPr>
          <p:nvPr/>
        </p:nvCxnSpPr>
        <p:spPr>
          <a:xfrm rot="5400000" flipH="1" flipV="1">
            <a:off x="556419" y="4628356"/>
            <a:ext cx="101600" cy="714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a:endCxn id="26648" idx="1"/>
          </p:cNvCxnSpPr>
          <p:nvPr/>
        </p:nvCxnSpPr>
        <p:spPr>
          <a:xfrm flipV="1">
            <a:off x="500063" y="5184775"/>
            <a:ext cx="142875" cy="101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a:endCxn id="26645" idx="1"/>
          </p:cNvCxnSpPr>
          <p:nvPr/>
        </p:nvCxnSpPr>
        <p:spPr>
          <a:xfrm flipV="1">
            <a:off x="500063" y="6327775"/>
            <a:ext cx="142875" cy="301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rot="5400000" flipH="1" flipV="1">
            <a:off x="1321594" y="5250657"/>
            <a:ext cx="1000125" cy="9286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a:stCxn id="26645" idx="3"/>
          </p:cNvCxnSpPr>
          <p:nvPr/>
        </p:nvCxnSpPr>
        <p:spPr>
          <a:xfrm flipV="1">
            <a:off x="1443038" y="6215063"/>
            <a:ext cx="557212" cy="1127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676" name="Rectangle 84"/>
          <p:cNvSpPr>
            <a:spLocks noChangeArrowheads="1"/>
          </p:cNvSpPr>
          <p:nvPr/>
        </p:nvSpPr>
        <p:spPr bwMode="auto">
          <a:xfrm>
            <a:off x="2143125" y="6072188"/>
            <a:ext cx="2890838" cy="369887"/>
          </a:xfrm>
          <a:prstGeom prst="rect">
            <a:avLst/>
          </a:prstGeom>
          <a:noFill/>
          <a:ln w="9525">
            <a:noFill/>
            <a:miter lim="800000"/>
            <a:headEnd/>
            <a:tailEnd/>
          </a:ln>
        </p:spPr>
        <p:txBody>
          <a:bodyPr wrap="none">
            <a:spAutoFit/>
          </a:bodyPr>
          <a:lstStyle/>
          <a:p>
            <a:r>
              <a:rPr lang="en-US"/>
              <a:t>Printed ( book, journal etc)</a:t>
            </a:r>
          </a:p>
        </p:txBody>
      </p:sp>
      <p:sp>
        <p:nvSpPr>
          <p:cNvPr id="26677" name="Rectangle 85"/>
          <p:cNvSpPr>
            <a:spLocks noChangeArrowheads="1"/>
          </p:cNvSpPr>
          <p:nvPr/>
        </p:nvSpPr>
        <p:spPr bwMode="auto">
          <a:xfrm>
            <a:off x="2286000" y="5143500"/>
            <a:ext cx="1416050" cy="369888"/>
          </a:xfrm>
          <a:prstGeom prst="rect">
            <a:avLst/>
          </a:prstGeom>
          <a:noFill/>
          <a:ln w="9525">
            <a:noFill/>
            <a:miter lim="800000"/>
            <a:headEnd/>
            <a:tailEnd/>
          </a:ln>
        </p:spPr>
        <p:txBody>
          <a:bodyPr wrap="none">
            <a:spAutoFit/>
          </a:bodyPr>
          <a:lstStyle/>
          <a:p>
            <a:r>
              <a:rPr lang="en-US"/>
              <a:t>Non-Printed</a:t>
            </a:r>
          </a:p>
        </p:txBody>
      </p:sp>
      <p:sp>
        <p:nvSpPr>
          <p:cNvPr id="26678" name="Rectangle 86"/>
          <p:cNvSpPr>
            <a:spLocks noChangeArrowheads="1"/>
          </p:cNvSpPr>
          <p:nvPr/>
        </p:nvSpPr>
        <p:spPr bwMode="auto">
          <a:xfrm>
            <a:off x="2571750" y="4643438"/>
            <a:ext cx="1428750" cy="369887"/>
          </a:xfrm>
          <a:prstGeom prst="rect">
            <a:avLst/>
          </a:prstGeom>
          <a:noFill/>
          <a:ln w="9525">
            <a:noFill/>
            <a:miter lim="800000"/>
            <a:headEnd/>
            <a:tailEnd/>
          </a:ln>
        </p:spPr>
        <p:txBody>
          <a:bodyPr wrap="none">
            <a:spAutoFit/>
          </a:bodyPr>
          <a:lstStyle/>
          <a:p>
            <a:r>
              <a:rPr lang="en-US"/>
              <a:t>Manuscripts</a:t>
            </a:r>
          </a:p>
        </p:txBody>
      </p:sp>
      <p:sp>
        <p:nvSpPr>
          <p:cNvPr id="26679" name="Rectangle 87"/>
          <p:cNvSpPr>
            <a:spLocks noChangeArrowheads="1"/>
          </p:cNvSpPr>
          <p:nvPr/>
        </p:nvSpPr>
        <p:spPr bwMode="auto">
          <a:xfrm>
            <a:off x="3857625" y="5072063"/>
            <a:ext cx="890588" cy="369887"/>
          </a:xfrm>
          <a:prstGeom prst="rect">
            <a:avLst/>
          </a:prstGeom>
          <a:noFill/>
          <a:ln w="9525">
            <a:noFill/>
            <a:miter lim="800000"/>
            <a:headEnd/>
            <a:tailEnd/>
          </a:ln>
        </p:spPr>
        <p:txBody>
          <a:bodyPr wrap="none">
            <a:spAutoFit/>
          </a:bodyPr>
          <a:lstStyle/>
          <a:p>
            <a:r>
              <a:rPr lang="en-US"/>
              <a:t>Letters</a:t>
            </a:r>
          </a:p>
        </p:txBody>
      </p:sp>
      <p:sp>
        <p:nvSpPr>
          <p:cNvPr id="26680" name="Rectangle 88"/>
          <p:cNvSpPr>
            <a:spLocks noChangeArrowheads="1"/>
          </p:cNvSpPr>
          <p:nvPr/>
        </p:nvSpPr>
        <p:spPr bwMode="auto">
          <a:xfrm>
            <a:off x="3571875" y="5572125"/>
            <a:ext cx="723900" cy="369888"/>
          </a:xfrm>
          <a:prstGeom prst="rect">
            <a:avLst/>
          </a:prstGeom>
          <a:noFill/>
          <a:ln w="9525">
            <a:noFill/>
            <a:miter lim="800000"/>
            <a:headEnd/>
            <a:tailEnd/>
          </a:ln>
        </p:spPr>
        <p:txBody>
          <a:bodyPr wrap="none">
            <a:spAutoFit/>
          </a:bodyPr>
          <a:lstStyle/>
          <a:p>
            <a:r>
              <a:rPr lang="en-US"/>
              <a:t>Diary</a:t>
            </a:r>
          </a:p>
        </p:txBody>
      </p:sp>
      <p:cxnSp>
        <p:nvCxnSpPr>
          <p:cNvPr id="91" name="Straight Arrow Connector 90"/>
          <p:cNvCxnSpPr>
            <a:stCxn id="26677" idx="0"/>
            <a:endCxn id="26677" idx="0"/>
          </p:cNvCxnSpPr>
          <p:nvPr/>
        </p:nvCxnSpPr>
        <p:spPr>
          <a:xfrm rot="5400000" flipH="1" flipV="1">
            <a:off x="2994025" y="5143500"/>
            <a:ext cx="1588"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p:nvPr/>
        </p:nvCxnSpPr>
        <p:spPr>
          <a:xfrm rot="5400000" flipH="1" flipV="1">
            <a:off x="3071019" y="5072857"/>
            <a:ext cx="142875"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5" name="Straight Arrow Connector 94"/>
          <p:cNvCxnSpPr>
            <a:stCxn id="26677" idx="3"/>
            <a:endCxn id="26679" idx="1"/>
          </p:cNvCxnSpPr>
          <p:nvPr/>
        </p:nvCxnSpPr>
        <p:spPr>
          <a:xfrm flipV="1">
            <a:off x="3702050" y="5256213"/>
            <a:ext cx="155575" cy="7143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p:nvPr/>
        </p:nvCxnSpPr>
        <p:spPr>
          <a:xfrm>
            <a:off x="3429000" y="5500688"/>
            <a:ext cx="214313" cy="1428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685" name="Rectangle 97"/>
          <p:cNvSpPr>
            <a:spLocks noChangeArrowheads="1"/>
          </p:cNvSpPr>
          <p:nvPr/>
        </p:nvSpPr>
        <p:spPr bwMode="auto">
          <a:xfrm>
            <a:off x="2643188" y="5643563"/>
            <a:ext cx="854075" cy="369887"/>
          </a:xfrm>
          <a:prstGeom prst="rect">
            <a:avLst/>
          </a:prstGeom>
          <a:noFill/>
          <a:ln w="9525">
            <a:noFill/>
            <a:miter lim="800000"/>
            <a:headEnd/>
            <a:tailEnd/>
          </a:ln>
        </p:spPr>
        <p:txBody>
          <a:bodyPr>
            <a:spAutoFit/>
          </a:bodyPr>
          <a:lstStyle/>
          <a:p>
            <a:r>
              <a:rPr lang="en-US"/>
              <a:t>Deeds</a:t>
            </a:r>
          </a:p>
        </p:txBody>
      </p:sp>
      <p:cxnSp>
        <p:nvCxnSpPr>
          <p:cNvPr id="100" name="Straight Arrow Connector 99"/>
          <p:cNvCxnSpPr>
            <a:stCxn id="26677" idx="2"/>
            <a:endCxn id="26685" idx="0"/>
          </p:cNvCxnSpPr>
          <p:nvPr/>
        </p:nvCxnSpPr>
        <p:spPr>
          <a:xfrm rot="16200000" flipH="1">
            <a:off x="2967037" y="5540376"/>
            <a:ext cx="130175" cy="76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rot="16200000" flipH="1">
            <a:off x="6893719" y="3464719"/>
            <a:ext cx="3143250" cy="71438"/>
          </a:xfrm>
          <a:prstGeom prst="line">
            <a:avLst/>
          </a:prstGeom>
        </p:spPr>
        <p:style>
          <a:lnRef idx="1">
            <a:schemeClr val="accent1"/>
          </a:lnRef>
          <a:fillRef idx="0">
            <a:schemeClr val="accent1"/>
          </a:fillRef>
          <a:effectRef idx="0">
            <a:schemeClr val="accent1"/>
          </a:effectRef>
          <a:fontRef idx="minor">
            <a:schemeClr val="tx1"/>
          </a:fontRef>
        </p:style>
      </p:cxnSp>
      <p:sp>
        <p:nvSpPr>
          <p:cNvPr id="26688" name="Rectangle 102"/>
          <p:cNvSpPr>
            <a:spLocks noChangeArrowheads="1"/>
          </p:cNvSpPr>
          <p:nvPr/>
        </p:nvSpPr>
        <p:spPr bwMode="auto">
          <a:xfrm>
            <a:off x="7286625" y="2071688"/>
            <a:ext cx="787400" cy="369887"/>
          </a:xfrm>
          <a:prstGeom prst="rect">
            <a:avLst/>
          </a:prstGeom>
          <a:noFill/>
          <a:ln w="9525">
            <a:noFill/>
            <a:miter lim="800000"/>
            <a:headEnd/>
            <a:tailEnd/>
          </a:ln>
        </p:spPr>
        <p:txBody>
          <a:bodyPr wrap="none">
            <a:spAutoFit/>
          </a:bodyPr>
          <a:lstStyle/>
          <a:p>
            <a:r>
              <a:rPr lang="en-US"/>
              <a:t>Stone</a:t>
            </a:r>
          </a:p>
        </p:txBody>
      </p:sp>
      <p:sp>
        <p:nvSpPr>
          <p:cNvPr id="26689" name="Rectangle 103"/>
          <p:cNvSpPr>
            <a:spLocks noChangeArrowheads="1"/>
          </p:cNvSpPr>
          <p:nvPr/>
        </p:nvSpPr>
        <p:spPr bwMode="auto">
          <a:xfrm>
            <a:off x="7429500" y="2643188"/>
            <a:ext cx="749300" cy="369887"/>
          </a:xfrm>
          <a:prstGeom prst="rect">
            <a:avLst/>
          </a:prstGeom>
          <a:noFill/>
          <a:ln w="9525">
            <a:noFill/>
            <a:miter lim="800000"/>
            <a:headEnd/>
            <a:tailEnd/>
          </a:ln>
        </p:spPr>
        <p:txBody>
          <a:bodyPr wrap="none">
            <a:spAutoFit/>
          </a:bodyPr>
          <a:lstStyle/>
          <a:p>
            <a:r>
              <a:rPr lang="en-US"/>
              <a:t>Metal</a:t>
            </a:r>
          </a:p>
        </p:txBody>
      </p:sp>
      <p:sp>
        <p:nvSpPr>
          <p:cNvPr id="26690" name="Rectangle 104"/>
          <p:cNvSpPr>
            <a:spLocks noChangeArrowheads="1"/>
          </p:cNvSpPr>
          <p:nvPr/>
        </p:nvSpPr>
        <p:spPr bwMode="auto">
          <a:xfrm>
            <a:off x="7286625" y="3214688"/>
            <a:ext cx="1211263" cy="369887"/>
          </a:xfrm>
          <a:prstGeom prst="rect">
            <a:avLst/>
          </a:prstGeom>
          <a:noFill/>
          <a:ln w="9525">
            <a:noFill/>
            <a:miter lim="800000"/>
            <a:headEnd/>
            <a:tailEnd/>
          </a:ln>
        </p:spPr>
        <p:txBody>
          <a:bodyPr wrap="none">
            <a:spAutoFit/>
          </a:bodyPr>
          <a:lstStyle/>
          <a:p>
            <a:r>
              <a:rPr lang="en-US"/>
              <a:t>Terracotta</a:t>
            </a:r>
          </a:p>
        </p:txBody>
      </p:sp>
      <p:sp>
        <p:nvSpPr>
          <p:cNvPr id="26691" name="Rectangle 105"/>
          <p:cNvSpPr>
            <a:spLocks noChangeArrowheads="1"/>
          </p:cNvSpPr>
          <p:nvPr/>
        </p:nvSpPr>
        <p:spPr bwMode="auto">
          <a:xfrm>
            <a:off x="7286625" y="3857625"/>
            <a:ext cx="1158875" cy="369888"/>
          </a:xfrm>
          <a:prstGeom prst="rect">
            <a:avLst/>
          </a:prstGeom>
          <a:noFill/>
          <a:ln w="9525">
            <a:noFill/>
            <a:miter lim="800000"/>
            <a:headEnd/>
            <a:tailEnd/>
          </a:ln>
        </p:spPr>
        <p:txBody>
          <a:bodyPr wrap="none">
            <a:spAutoFit/>
          </a:bodyPr>
          <a:lstStyle/>
          <a:p>
            <a:r>
              <a:rPr lang="en-US"/>
              <a:t>Ceramics</a:t>
            </a:r>
          </a:p>
        </p:txBody>
      </p:sp>
      <p:sp>
        <p:nvSpPr>
          <p:cNvPr id="26692" name="Rectangle 106"/>
          <p:cNvSpPr>
            <a:spLocks noChangeArrowheads="1"/>
          </p:cNvSpPr>
          <p:nvPr/>
        </p:nvSpPr>
        <p:spPr bwMode="auto">
          <a:xfrm>
            <a:off x="7315200" y="4648200"/>
            <a:ext cx="774700" cy="369888"/>
          </a:xfrm>
          <a:prstGeom prst="rect">
            <a:avLst/>
          </a:prstGeom>
          <a:noFill/>
          <a:ln w="9525">
            <a:noFill/>
            <a:miter lim="800000"/>
            <a:headEnd/>
            <a:tailEnd/>
          </a:ln>
        </p:spPr>
        <p:txBody>
          <a:bodyPr wrap="none">
            <a:spAutoFit/>
          </a:bodyPr>
          <a:lstStyle/>
          <a:p>
            <a:r>
              <a:rPr lang="en-US" dirty="0"/>
              <a:t>Glass</a:t>
            </a:r>
          </a:p>
        </p:txBody>
      </p:sp>
      <p:cxnSp>
        <p:nvCxnSpPr>
          <p:cNvPr id="111" name="Straight Arrow Connector 110"/>
          <p:cNvCxnSpPr/>
          <p:nvPr/>
        </p:nvCxnSpPr>
        <p:spPr>
          <a:xfrm rot="10800000">
            <a:off x="8143875" y="2286000"/>
            <a:ext cx="357188"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3" name="Straight Arrow Connector 112"/>
          <p:cNvCxnSpPr>
            <a:endCxn id="26689" idx="3"/>
          </p:cNvCxnSpPr>
          <p:nvPr/>
        </p:nvCxnSpPr>
        <p:spPr>
          <a:xfrm rot="10800000">
            <a:off x="8178800" y="2827338"/>
            <a:ext cx="322263" cy="3016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5" name="Straight Arrow Connector 114"/>
          <p:cNvCxnSpPr/>
          <p:nvPr/>
        </p:nvCxnSpPr>
        <p:spPr>
          <a:xfrm rot="10800000">
            <a:off x="8215313" y="3500438"/>
            <a:ext cx="285750" cy="2143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7" name="Straight Arrow Connector 116"/>
          <p:cNvCxnSpPr/>
          <p:nvPr/>
        </p:nvCxnSpPr>
        <p:spPr>
          <a:xfrm rot="10800000">
            <a:off x="8143875" y="4214813"/>
            <a:ext cx="285750" cy="1428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9" name="Straight Arrow Connector 118"/>
          <p:cNvCxnSpPr/>
          <p:nvPr/>
        </p:nvCxnSpPr>
        <p:spPr>
          <a:xfrm rot="10800000">
            <a:off x="8143875" y="4786313"/>
            <a:ext cx="285750" cy="7143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698" name="Rectangle 122"/>
          <p:cNvSpPr>
            <a:spLocks noChangeArrowheads="1"/>
          </p:cNvSpPr>
          <p:nvPr/>
        </p:nvSpPr>
        <p:spPr bwMode="auto">
          <a:xfrm>
            <a:off x="2643188" y="214313"/>
            <a:ext cx="5056187" cy="461962"/>
          </a:xfrm>
          <a:prstGeom prst="rect">
            <a:avLst/>
          </a:prstGeom>
          <a:noFill/>
          <a:ln w="9525">
            <a:noFill/>
            <a:miter lim="800000"/>
            <a:headEnd/>
            <a:tailEnd/>
          </a:ln>
        </p:spPr>
        <p:txBody>
          <a:bodyPr wrap="none">
            <a:spAutoFit/>
          </a:bodyPr>
          <a:lstStyle/>
          <a:p>
            <a:r>
              <a:rPr lang="en-US" sz="2400" b="1" u="sng"/>
              <a:t>Classification of Museum objects</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Geological Classification and Characteristics of Stones - Sedimentary,  Metamorphic, Igneous"/>
          <p:cNvPicPr>
            <a:picLocks noChangeAspect="1" noChangeArrowheads="1"/>
          </p:cNvPicPr>
          <p:nvPr/>
        </p:nvPicPr>
        <p:blipFill>
          <a:blip r:embed="rId3"/>
          <a:srcRect/>
          <a:stretch>
            <a:fillRect/>
          </a:stretch>
        </p:blipFill>
        <p:spPr bwMode="auto">
          <a:xfrm>
            <a:off x="3486150" y="3573463"/>
            <a:ext cx="5657850" cy="3284537"/>
          </a:xfrm>
          <a:prstGeom prst="rect">
            <a:avLst/>
          </a:prstGeom>
          <a:noFill/>
          <a:ln w="9525">
            <a:noFill/>
            <a:miter lim="800000"/>
            <a:headEnd/>
            <a:tailEnd/>
          </a:ln>
        </p:spPr>
      </p:pic>
      <p:sp>
        <p:nvSpPr>
          <p:cNvPr id="27651" name="AutoShape 4" descr="What Is Stone | Types of Stone | Uses of Stones"/>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US"/>
          </a:p>
        </p:txBody>
      </p:sp>
      <p:sp>
        <p:nvSpPr>
          <p:cNvPr id="27652" name="AutoShape 6" descr="What Is Stone | Types of Stone | Uses of Stones"/>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US"/>
          </a:p>
        </p:txBody>
      </p:sp>
      <p:sp>
        <p:nvSpPr>
          <p:cNvPr id="27653" name="AutoShape 8" descr="Types of stones its 3 (Geographically,Chemical, Physical)"/>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US"/>
          </a:p>
        </p:txBody>
      </p:sp>
      <p:sp>
        <p:nvSpPr>
          <p:cNvPr id="27654" name="AutoShape 10" descr="Types of stones its 3 (Geographically,Chemical, Physical)"/>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US"/>
          </a:p>
        </p:txBody>
      </p:sp>
      <p:sp>
        <p:nvSpPr>
          <p:cNvPr id="27655" name="AutoShape 12" descr="Types of stones its 3 (Geographically,Chemical, Physical)"/>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US"/>
          </a:p>
        </p:txBody>
      </p:sp>
      <p:sp>
        <p:nvSpPr>
          <p:cNvPr id="27656" name="Rectangle 9"/>
          <p:cNvSpPr>
            <a:spLocks noChangeArrowheads="1"/>
          </p:cNvSpPr>
          <p:nvPr/>
        </p:nvSpPr>
        <p:spPr bwMode="auto">
          <a:xfrm>
            <a:off x="381000" y="0"/>
            <a:ext cx="5791200" cy="830263"/>
          </a:xfrm>
          <a:prstGeom prst="rect">
            <a:avLst/>
          </a:prstGeom>
          <a:noFill/>
          <a:ln w="9525">
            <a:noFill/>
            <a:miter lim="800000"/>
            <a:headEnd/>
            <a:tailEnd/>
          </a:ln>
        </p:spPr>
        <p:txBody>
          <a:bodyPr>
            <a:spAutoFit/>
          </a:bodyPr>
          <a:lstStyle/>
          <a:p>
            <a:r>
              <a:rPr lang="en-US" sz="2400" b="1"/>
              <a:t>Sculpture Tools, Building, temple, Monuments, Furniture, ornaments etc</a:t>
            </a:r>
          </a:p>
        </p:txBody>
      </p:sp>
      <p:sp>
        <p:nvSpPr>
          <p:cNvPr id="27657" name="AutoShape 14" descr="Taj Mahal"/>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US"/>
          </a:p>
        </p:txBody>
      </p:sp>
      <p:sp>
        <p:nvSpPr>
          <p:cNvPr id="27658" name="AutoShape 16" descr="Ajanta Caves: reclining Buddha"/>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US"/>
          </a:p>
        </p:txBody>
      </p:sp>
      <p:pic>
        <p:nvPicPr>
          <p:cNvPr id="27659" name="Picture 18" descr="TAJ MAHAL (Agra, India): full tour - YouTube"/>
          <p:cNvPicPr>
            <a:picLocks noChangeAspect="1" noChangeArrowheads="1"/>
          </p:cNvPicPr>
          <p:nvPr/>
        </p:nvPicPr>
        <p:blipFill>
          <a:blip r:embed="rId4"/>
          <a:srcRect/>
          <a:stretch>
            <a:fillRect/>
          </a:stretch>
        </p:blipFill>
        <p:spPr bwMode="auto">
          <a:xfrm>
            <a:off x="6164263" y="1676400"/>
            <a:ext cx="2979737" cy="1676400"/>
          </a:xfrm>
          <a:prstGeom prst="rect">
            <a:avLst/>
          </a:prstGeom>
          <a:noFill/>
          <a:ln w="9525">
            <a:noFill/>
            <a:miter lim="800000"/>
            <a:headEnd/>
            <a:tailEnd/>
          </a:ln>
        </p:spPr>
      </p:pic>
      <p:sp>
        <p:nvSpPr>
          <p:cNvPr id="27660" name="AutoShape 20" descr="Konark Sun Temple - Wikipedia"/>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US"/>
          </a:p>
        </p:txBody>
      </p:sp>
      <p:sp>
        <p:nvSpPr>
          <p:cNvPr id="27661" name="AutoShape 22" descr="Sand evacuation from Sun Temple to start soon- The New Indian Express"/>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US"/>
          </a:p>
        </p:txBody>
      </p:sp>
      <p:sp>
        <p:nvSpPr>
          <p:cNvPr id="27662" name="AutoShape 24" descr="A travel guide to the most exquisite Konark Sun Temple"/>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US"/>
          </a:p>
        </p:txBody>
      </p:sp>
      <p:sp>
        <p:nvSpPr>
          <p:cNvPr id="27663" name="AutoShape 26" descr="Konark Temple: Is Archaeological Survey of India Good Enough To Prevent Sun  Temple&amp;#39;s Decay?"/>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US"/>
          </a:p>
        </p:txBody>
      </p:sp>
      <p:sp>
        <p:nvSpPr>
          <p:cNvPr id="27664" name="AutoShape 28" descr="Konark Temple: Is Archaeological Survey of India Good Enough To Prevent Sun  Temple&amp;#39;s Decay?"/>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US"/>
          </a:p>
        </p:txBody>
      </p:sp>
      <p:sp>
        <p:nvSpPr>
          <p:cNvPr id="27665" name="AutoShape 30" descr="Konark Temple: Is Archaeological Survey of India Good Enough To Prevent Sun  Temple&amp;#39;s Decay?"/>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US"/>
          </a:p>
        </p:txBody>
      </p:sp>
      <p:sp>
        <p:nvSpPr>
          <p:cNvPr id="27666" name="AutoShape 32" descr="A travel guide to the most exquisite Konark Sun Temple"/>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US"/>
          </a:p>
        </p:txBody>
      </p:sp>
      <p:sp>
        <p:nvSpPr>
          <p:cNvPr id="27667" name="AutoShape 34" descr="Jor Bangla Temple, Bishnupur - Timings, History, Best time to visit"/>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US"/>
          </a:p>
        </p:txBody>
      </p:sp>
      <p:sp>
        <p:nvSpPr>
          <p:cNvPr id="27668" name="AutoShape 36" descr="मुसाफ़िर हूँ यारो... ( Musafir Hoon Yaaro ...): बिष्णुपुर की मंदिर परिक्रमा  : आइए आज चलें खूबसूरत जोर बांग्ला व मदनमोहन मंदिर में Jor Bangla and  Madanmohan Temple, Bishnupur"/>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US"/>
          </a:p>
        </p:txBody>
      </p:sp>
      <p:pic>
        <p:nvPicPr>
          <p:cNvPr id="27669" name="Picture 40" descr="Basalt statue of Aphrodite | Roman | Imperial | The Metropolitan Museum of  Art"/>
          <p:cNvPicPr>
            <a:picLocks noChangeAspect="1" noChangeArrowheads="1"/>
          </p:cNvPicPr>
          <p:nvPr/>
        </p:nvPicPr>
        <p:blipFill>
          <a:blip r:embed="rId5"/>
          <a:srcRect/>
          <a:stretch>
            <a:fillRect/>
          </a:stretch>
        </p:blipFill>
        <p:spPr bwMode="auto">
          <a:xfrm>
            <a:off x="0" y="762000"/>
            <a:ext cx="1809750" cy="2533650"/>
          </a:xfrm>
          <a:prstGeom prst="rect">
            <a:avLst/>
          </a:prstGeom>
          <a:noFill/>
          <a:ln w="9525">
            <a:noFill/>
            <a:miter lim="800000"/>
            <a:headEnd/>
            <a:tailEnd/>
          </a:ln>
        </p:spPr>
      </p:pic>
      <p:pic>
        <p:nvPicPr>
          <p:cNvPr id="27670" name="Picture 42" descr="Basalt Lion Statue Ruins Of Ain Dara Temple Near Aleppo Syria Stock Photo -  Download Image Now - iStock"/>
          <p:cNvPicPr>
            <a:picLocks noChangeAspect="1" noChangeArrowheads="1"/>
          </p:cNvPicPr>
          <p:nvPr/>
        </p:nvPicPr>
        <p:blipFill>
          <a:blip r:embed="rId6"/>
          <a:srcRect/>
          <a:stretch>
            <a:fillRect/>
          </a:stretch>
        </p:blipFill>
        <p:spPr bwMode="auto">
          <a:xfrm>
            <a:off x="4648200" y="762000"/>
            <a:ext cx="1447800" cy="2586038"/>
          </a:xfrm>
          <a:prstGeom prst="rect">
            <a:avLst/>
          </a:prstGeom>
          <a:noFill/>
          <a:ln w="9525">
            <a:noFill/>
            <a:miter lim="800000"/>
            <a:headEnd/>
            <a:tailEnd/>
          </a:ln>
        </p:spPr>
      </p:pic>
      <p:pic>
        <p:nvPicPr>
          <p:cNvPr id="27671" name="Picture 44" descr="A Buddha from Mathura (article) | South Asia | Khan Academy"/>
          <p:cNvPicPr>
            <a:picLocks noChangeAspect="1" noChangeArrowheads="1"/>
          </p:cNvPicPr>
          <p:nvPr/>
        </p:nvPicPr>
        <p:blipFill>
          <a:blip r:embed="rId7"/>
          <a:srcRect/>
          <a:stretch>
            <a:fillRect/>
          </a:stretch>
        </p:blipFill>
        <p:spPr bwMode="auto">
          <a:xfrm>
            <a:off x="6286500" y="0"/>
            <a:ext cx="2857500" cy="1600200"/>
          </a:xfrm>
          <a:prstGeom prst="rect">
            <a:avLst/>
          </a:prstGeom>
          <a:noFill/>
          <a:ln w="9525">
            <a:noFill/>
            <a:miter lim="800000"/>
            <a:headEnd/>
            <a:tailEnd/>
          </a:ln>
        </p:spPr>
      </p:pic>
      <p:pic>
        <p:nvPicPr>
          <p:cNvPr id="27672" name="Picture 46" descr="Ancient Egyptian granite sculpture of Pharaoh Sobekhotep V kneeling with an  ointment vessel. 13-14 Dynasty Anci… | Egypt art, Ancient egyptian art,  Ancient egyptian"/>
          <p:cNvPicPr>
            <a:picLocks noChangeAspect="1" noChangeArrowheads="1"/>
          </p:cNvPicPr>
          <p:nvPr/>
        </p:nvPicPr>
        <p:blipFill>
          <a:blip r:embed="rId8"/>
          <a:srcRect/>
          <a:stretch>
            <a:fillRect/>
          </a:stretch>
        </p:blipFill>
        <p:spPr bwMode="auto">
          <a:xfrm>
            <a:off x="2438400" y="1143000"/>
            <a:ext cx="1524000" cy="2144713"/>
          </a:xfrm>
          <a:prstGeom prst="rect">
            <a:avLst/>
          </a:prstGeom>
          <a:noFill/>
          <a:ln w="9525">
            <a:noFill/>
            <a:miter lim="800000"/>
            <a:headEnd/>
            <a:tailEnd/>
          </a:ln>
        </p:spPr>
      </p:pic>
      <p:sp>
        <p:nvSpPr>
          <p:cNvPr id="27673" name="AutoShape 48" descr="Prehistoric Stone Tools Categories and Terms"/>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US"/>
          </a:p>
        </p:txBody>
      </p:sp>
      <p:sp>
        <p:nvSpPr>
          <p:cNvPr id="27674" name="AutoShape 50" descr="Stone tool - Wikipedia"/>
          <p:cNvSpPr>
            <a:spLocks noChangeAspect="1" noChangeArrowheads="1"/>
          </p:cNvSpPr>
          <p:nvPr/>
        </p:nvSpPr>
        <p:spPr bwMode="auto">
          <a:xfrm>
            <a:off x="381000" y="0"/>
            <a:ext cx="304800" cy="304800"/>
          </a:xfrm>
          <a:prstGeom prst="rect">
            <a:avLst/>
          </a:prstGeom>
          <a:noFill/>
          <a:ln w="9525">
            <a:noFill/>
            <a:miter lim="800000"/>
            <a:headEnd/>
            <a:tailEnd/>
          </a:ln>
        </p:spPr>
        <p:txBody>
          <a:bodyPr/>
          <a:lstStyle/>
          <a:p>
            <a:endParaRPr lang="en-US"/>
          </a:p>
        </p:txBody>
      </p:sp>
      <p:pic>
        <p:nvPicPr>
          <p:cNvPr id="27675" name="Picture 52" descr="459 Stone Age Tools Photos - Free &amp;amp; Royalty-Free Stock Photos from  Dreamstime"/>
          <p:cNvPicPr>
            <a:picLocks noChangeAspect="1" noChangeArrowheads="1"/>
          </p:cNvPicPr>
          <p:nvPr/>
        </p:nvPicPr>
        <p:blipFill>
          <a:blip r:embed="rId9"/>
          <a:srcRect/>
          <a:stretch>
            <a:fillRect/>
          </a:stretch>
        </p:blipFill>
        <p:spPr bwMode="auto">
          <a:xfrm>
            <a:off x="609600" y="3200400"/>
            <a:ext cx="2349500" cy="1893888"/>
          </a:xfrm>
          <a:prstGeom prst="rect">
            <a:avLst/>
          </a:prstGeom>
          <a:noFill/>
          <a:ln w="9525">
            <a:noFill/>
            <a:miter lim="800000"/>
            <a:headEnd/>
            <a:tailEnd/>
          </a:ln>
        </p:spPr>
      </p:pic>
      <p:pic>
        <p:nvPicPr>
          <p:cNvPr id="27676" name="Picture 38" descr="Malleshwar Temple, Bishnupur, Bakura | West bengal, Bengal, Temple"/>
          <p:cNvPicPr>
            <a:picLocks noChangeAspect="1" noChangeArrowheads="1"/>
          </p:cNvPicPr>
          <p:nvPr/>
        </p:nvPicPr>
        <p:blipFill>
          <a:blip r:embed="rId10"/>
          <a:srcRect/>
          <a:stretch>
            <a:fillRect/>
          </a:stretch>
        </p:blipFill>
        <p:spPr bwMode="auto">
          <a:xfrm>
            <a:off x="228600" y="4838700"/>
            <a:ext cx="3048000" cy="2019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
          <p:cNvSpPr>
            <a:spLocks noChangeArrowheads="1"/>
          </p:cNvSpPr>
          <p:nvPr/>
        </p:nvSpPr>
        <p:spPr bwMode="auto">
          <a:xfrm>
            <a:off x="914400" y="457200"/>
            <a:ext cx="7162799" cy="861774"/>
          </a:xfrm>
          <a:prstGeom prst="rect">
            <a:avLst/>
          </a:prstGeom>
          <a:noFill/>
          <a:ln w="9525">
            <a:noFill/>
            <a:miter lim="800000"/>
            <a:headEnd/>
            <a:tailEnd/>
          </a:ln>
        </p:spPr>
        <p:txBody>
          <a:bodyPr wrap="square">
            <a:spAutoFit/>
          </a:bodyPr>
          <a:lstStyle/>
          <a:p>
            <a:pPr algn="ctr"/>
            <a:r>
              <a:rPr lang="en-US" sz="3200" dirty="0">
                <a:latin typeface="Times New Roman" pitchFamily="18" charset="0"/>
                <a:cs typeface="Times New Roman" pitchFamily="18" charset="0"/>
              </a:rPr>
              <a:t>Nepali </a:t>
            </a:r>
            <a:r>
              <a:rPr lang="en-US" sz="3200" dirty="0" err="1" smtClean="0">
                <a:latin typeface="Times New Roman" pitchFamily="18" charset="0"/>
                <a:cs typeface="Times New Roman" pitchFamily="18" charset="0"/>
              </a:rPr>
              <a:t>Thanka</a:t>
            </a:r>
            <a:r>
              <a:rPr lang="en-US" sz="3200" dirty="0" smtClean="0">
                <a:latin typeface="Times New Roman" pitchFamily="18" charset="0"/>
                <a:cs typeface="Times New Roman" pitchFamily="18" charset="0"/>
              </a:rPr>
              <a:t> And Water </a:t>
            </a:r>
            <a:r>
              <a:rPr lang="en-US" sz="3200" dirty="0" err="1" smtClean="0">
                <a:latin typeface="Times New Roman" pitchFamily="18" charset="0"/>
                <a:cs typeface="Times New Roman" pitchFamily="18" charset="0"/>
              </a:rPr>
              <a:t>colour</a:t>
            </a:r>
            <a:r>
              <a:rPr lang="en-US" sz="3200" dirty="0" smtClean="0">
                <a:latin typeface="Times New Roman" pitchFamily="18" charset="0"/>
                <a:cs typeface="Times New Roman" pitchFamily="18" charset="0"/>
              </a:rPr>
              <a:t> painting</a:t>
            </a:r>
            <a:endParaRPr lang="en-US" sz="3200" dirty="0">
              <a:latin typeface="Times New Roman" pitchFamily="18" charset="0"/>
              <a:cs typeface="Times New Roman" pitchFamily="18" charset="0"/>
            </a:endParaRPr>
          </a:p>
          <a:p>
            <a:pPr algn="ctr"/>
            <a:endParaRPr lang="en-US" dirty="0"/>
          </a:p>
        </p:txBody>
      </p:sp>
      <p:pic>
        <p:nvPicPr>
          <p:cNvPr id="28675" name="Picture 1" descr="C:\Users\Pradip\Downloads\15950060127063556860631290133354.jpg"/>
          <p:cNvPicPr>
            <a:picLocks noChangeAspect="1" noChangeArrowheads="1"/>
          </p:cNvPicPr>
          <p:nvPr/>
        </p:nvPicPr>
        <p:blipFill>
          <a:blip r:embed="rId3"/>
          <a:srcRect/>
          <a:stretch>
            <a:fillRect/>
          </a:stretch>
        </p:blipFill>
        <p:spPr bwMode="auto">
          <a:xfrm>
            <a:off x="3697288" y="1981200"/>
            <a:ext cx="5446712" cy="4876800"/>
          </a:xfrm>
          <a:prstGeom prst="rect">
            <a:avLst/>
          </a:prstGeom>
          <a:noFill/>
          <a:ln w="9525">
            <a:noFill/>
            <a:miter lim="800000"/>
            <a:headEnd/>
            <a:tailEnd/>
          </a:ln>
        </p:spPr>
      </p:pic>
      <p:pic>
        <p:nvPicPr>
          <p:cNvPr id="28676" name="Picture 2" descr="C:\Users\Pradip\Downloads\220px-Thangka_Depicting_Vajrabhairava,_ca._1740,_Sotheby's (1).jpg"/>
          <p:cNvPicPr>
            <a:picLocks noChangeAspect="1" noChangeArrowheads="1"/>
          </p:cNvPicPr>
          <p:nvPr/>
        </p:nvPicPr>
        <p:blipFill>
          <a:blip r:embed="rId4"/>
          <a:srcRect/>
          <a:stretch>
            <a:fillRect/>
          </a:stretch>
        </p:blipFill>
        <p:spPr bwMode="auto">
          <a:xfrm>
            <a:off x="0" y="1893888"/>
            <a:ext cx="3657600" cy="49641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1285875" y="1143000"/>
            <a:ext cx="6286500" cy="4278313"/>
          </a:xfrm>
          <a:prstGeom prst="rect">
            <a:avLst/>
          </a:prstGeom>
          <a:noFill/>
          <a:ln w="9525">
            <a:noFill/>
            <a:miter lim="800000"/>
            <a:headEnd/>
            <a:tailEnd/>
          </a:ln>
        </p:spPr>
        <p:txBody>
          <a:bodyPr>
            <a:spAutoFit/>
          </a:bodyPr>
          <a:lstStyle/>
          <a:p>
            <a:r>
              <a:rPr lang="en-US" sz="3600" b="1">
                <a:latin typeface="Times New Roman" pitchFamily="18" charset="0"/>
                <a:cs typeface="Times New Roman" pitchFamily="18" charset="0"/>
              </a:rPr>
              <a:t>Causes for Deterioration </a:t>
            </a:r>
            <a:r>
              <a:rPr lang="en-US" sz="2400" b="1">
                <a:latin typeface="Times New Roman" pitchFamily="18" charset="0"/>
                <a:cs typeface="Times New Roman" pitchFamily="18" charset="0"/>
              </a:rPr>
              <a:t>:</a:t>
            </a:r>
            <a:endParaRPr lang="en-US" sz="2400">
              <a:latin typeface="Times New Roman" pitchFamily="18" charset="0"/>
              <a:cs typeface="Times New Roman" pitchFamily="18" charset="0"/>
            </a:endParaRPr>
          </a:p>
          <a:p>
            <a:r>
              <a:rPr lang="en-US" sz="2400">
                <a:latin typeface="Times New Roman" pitchFamily="18" charset="0"/>
                <a:cs typeface="Times New Roman" pitchFamily="18" charset="0"/>
              </a:rPr>
              <a:t>Manuscripts and organic documents are subjected to various forms of deterioration. Deterioration of paper and other cellulosic materials takes place due to various factors, which may be grouped as-</a:t>
            </a:r>
          </a:p>
          <a:p>
            <a:endParaRPr lang="en-US" sz="2800" b="1">
              <a:latin typeface="Times New Roman" pitchFamily="18" charset="0"/>
              <a:cs typeface="Times New Roman" pitchFamily="18" charset="0"/>
            </a:endParaRPr>
          </a:p>
          <a:p>
            <a:r>
              <a:rPr lang="en-US" sz="2800" b="1">
                <a:latin typeface="Times New Roman" pitchFamily="18" charset="0"/>
                <a:cs typeface="Times New Roman" pitchFamily="18" charset="0"/>
              </a:rPr>
              <a:t>*      Physical factors</a:t>
            </a:r>
          </a:p>
          <a:p>
            <a:r>
              <a:rPr lang="en-US" sz="2800" b="1">
                <a:latin typeface="Times New Roman" pitchFamily="18" charset="0"/>
                <a:cs typeface="Times New Roman" pitchFamily="18" charset="0"/>
              </a:rPr>
              <a:t>**     Biological factors </a:t>
            </a:r>
          </a:p>
          <a:p>
            <a:r>
              <a:rPr lang="en-US" sz="2800" b="1">
                <a:latin typeface="Times New Roman" pitchFamily="18" charset="0"/>
                <a:cs typeface="Times New Roman" pitchFamily="18" charset="0"/>
              </a:rPr>
              <a:t>***    Chemical factors  </a:t>
            </a:r>
          </a:p>
          <a:p>
            <a:r>
              <a:rPr lang="en-US" sz="2800" b="1">
                <a:latin typeface="Times New Roman" pitchFamily="18" charset="0"/>
                <a:cs typeface="Times New Roman" pitchFamily="18" charset="0"/>
              </a:rPr>
              <a:t>****   Human factors</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1285875" y="1143000"/>
            <a:ext cx="6286500" cy="4278313"/>
          </a:xfrm>
          <a:prstGeom prst="rect">
            <a:avLst/>
          </a:prstGeom>
          <a:noFill/>
          <a:ln w="9525">
            <a:noFill/>
            <a:miter lim="800000"/>
            <a:headEnd/>
            <a:tailEnd/>
          </a:ln>
        </p:spPr>
        <p:txBody>
          <a:bodyPr>
            <a:spAutoFit/>
          </a:bodyPr>
          <a:lstStyle/>
          <a:p>
            <a:r>
              <a:rPr lang="en-US" sz="3600" b="1">
                <a:latin typeface="Times New Roman" pitchFamily="18" charset="0"/>
                <a:cs typeface="Times New Roman" pitchFamily="18" charset="0"/>
              </a:rPr>
              <a:t>Causes for Deterioration </a:t>
            </a:r>
            <a:r>
              <a:rPr lang="en-US" sz="2400" b="1">
                <a:latin typeface="Times New Roman" pitchFamily="18" charset="0"/>
                <a:cs typeface="Times New Roman" pitchFamily="18" charset="0"/>
              </a:rPr>
              <a:t>:</a:t>
            </a:r>
            <a:endParaRPr lang="en-US" sz="2400">
              <a:latin typeface="Times New Roman" pitchFamily="18" charset="0"/>
              <a:cs typeface="Times New Roman" pitchFamily="18" charset="0"/>
            </a:endParaRPr>
          </a:p>
          <a:p>
            <a:r>
              <a:rPr lang="en-US" sz="2400">
                <a:latin typeface="Times New Roman" pitchFamily="18" charset="0"/>
                <a:cs typeface="Times New Roman" pitchFamily="18" charset="0"/>
              </a:rPr>
              <a:t>Manuscripts and organic documents are subjected to various forms of deterioration. Deterioration of paper and other cellulosic materials takes place due to various factors, which may be grouped as-</a:t>
            </a:r>
          </a:p>
          <a:p>
            <a:endParaRPr lang="en-US" sz="2800" b="1">
              <a:latin typeface="Times New Roman" pitchFamily="18" charset="0"/>
              <a:cs typeface="Times New Roman" pitchFamily="18" charset="0"/>
            </a:endParaRPr>
          </a:p>
          <a:p>
            <a:r>
              <a:rPr lang="en-US" sz="2800" b="1">
                <a:latin typeface="Times New Roman" pitchFamily="18" charset="0"/>
                <a:cs typeface="Times New Roman" pitchFamily="18" charset="0"/>
              </a:rPr>
              <a:t>*      Physical factors</a:t>
            </a:r>
          </a:p>
          <a:p>
            <a:r>
              <a:rPr lang="en-US" sz="2800" b="1">
                <a:latin typeface="Times New Roman" pitchFamily="18" charset="0"/>
                <a:cs typeface="Times New Roman" pitchFamily="18" charset="0"/>
              </a:rPr>
              <a:t>**     Biological factors </a:t>
            </a:r>
          </a:p>
          <a:p>
            <a:r>
              <a:rPr lang="en-US" sz="2800" b="1">
                <a:latin typeface="Times New Roman" pitchFamily="18" charset="0"/>
                <a:cs typeface="Times New Roman" pitchFamily="18" charset="0"/>
              </a:rPr>
              <a:t>***    Chemical factors  </a:t>
            </a:r>
          </a:p>
          <a:p>
            <a:r>
              <a:rPr lang="en-US" sz="2800" b="1">
                <a:latin typeface="Times New Roman" pitchFamily="18" charset="0"/>
                <a:cs typeface="Times New Roman" pitchFamily="18" charset="0"/>
              </a:rPr>
              <a:t>****   Human factors</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
          <p:cNvSpPr>
            <a:spLocks noChangeArrowheads="1"/>
          </p:cNvSpPr>
          <p:nvPr/>
        </p:nvSpPr>
        <p:spPr bwMode="auto">
          <a:xfrm>
            <a:off x="1785938" y="-214313"/>
            <a:ext cx="7143750" cy="6400801"/>
          </a:xfrm>
          <a:prstGeom prst="rect">
            <a:avLst/>
          </a:prstGeom>
          <a:noFill/>
          <a:ln w="9525">
            <a:noFill/>
            <a:miter lim="800000"/>
            <a:headEnd/>
            <a:tailEnd/>
          </a:ln>
        </p:spPr>
        <p:txBody>
          <a:bodyPr>
            <a:spAutoFit/>
          </a:bodyPr>
          <a:lstStyle/>
          <a:p>
            <a:pPr algn="ctr"/>
            <a:endParaRPr lang="en-US" sz="2400" b="1"/>
          </a:p>
          <a:p>
            <a:pPr algn="ctr"/>
            <a:r>
              <a:rPr lang="en-US" sz="3200" b="1"/>
              <a:t>Tangible Heritage of Santiniketan</a:t>
            </a:r>
          </a:p>
          <a:p>
            <a:endParaRPr lang="en-US" sz="2000" b="1" u="sng"/>
          </a:p>
          <a:p>
            <a:r>
              <a:rPr lang="en-US" sz="2000" b="1" u="sng"/>
              <a:t>Architectures</a:t>
            </a:r>
          </a:p>
          <a:p>
            <a:r>
              <a:rPr lang="en-US" sz="2000" b="1"/>
              <a:t>	Santiniketan Griha, Upasana Mandir, Chhatimtala, Teen Pahar, Dehali, Singha sadan</a:t>
            </a:r>
          </a:p>
          <a:p>
            <a:r>
              <a:rPr lang="en-US" sz="2000" b="1"/>
              <a:t>	Dinantika, Dwijabiram, Taladwaj, Kalobari, Chena-Bhavana, Hindi-Bhavana</a:t>
            </a:r>
          </a:p>
          <a:p>
            <a:r>
              <a:rPr lang="en-US" sz="2000" b="1"/>
              <a:t>	Building of Uttarayana etc.</a:t>
            </a:r>
          </a:p>
          <a:p>
            <a:r>
              <a:rPr lang="en-US" sz="2000" b="1" u="sng"/>
              <a:t>Sculptures</a:t>
            </a:r>
          </a:p>
          <a:p>
            <a:r>
              <a:rPr lang="en-US" sz="2000" b="1"/>
              <a:t>	Santal family, Lampset,  Koler Bansi, The Fish, The Buddha, Hervestings and uncountable murals and relief etc.</a:t>
            </a:r>
          </a:p>
          <a:p>
            <a:r>
              <a:rPr lang="en-US" sz="2000" b="1" u="sng"/>
              <a:t>Natural  Heritages</a:t>
            </a:r>
          </a:p>
          <a:p>
            <a:r>
              <a:rPr lang="en-US" sz="2000" b="1"/>
              <a:t>	Amrakunja, Bakulbithi, Amlaki bon, Madhabikunja, Shalbithi etc.</a:t>
            </a:r>
          </a:p>
          <a:p>
            <a:r>
              <a:rPr lang="en-US" sz="2000" b="1" u="sng"/>
              <a:t>Arts and Crafts:  </a:t>
            </a:r>
            <a:r>
              <a:rPr lang="en-US" sz="2000"/>
              <a:t>Batik, Needle works, Dokra art, wooden crafts etc.</a:t>
            </a:r>
          </a:p>
          <a:p>
            <a:r>
              <a:rPr lang="en-US" sz="2000"/>
              <a:t>	</a:t>
            </a:r>
          </a:p>
        </p:txBody>
      </p:sp>
      <p:pic>
        <p:nvPicPr>
          <p:cNvPr id="14339" name="Picture 16"/>
          <p:cNvPicPr>
            <a:picLocks noChangeAspect="1" noChangeArrowheads="1"/>
          </p:cNvPicPr>
          <p:nvPr/>
        </p:nvPicPr>
        <p:blipFill>
          <a:blip r:embed="rId3"/>
          <a:srcRect/>
          <a:stretch>
            <a:fillRect/>
          </a:stretch>
        </p:blipFill>
        <p:spPr bwMode="auto">
          <a:xfrm>
            <a:off x="285750" y="1500188"/>
            <a:ext cx="1428750" cy="3844925"/>
          </a:xfrm>
          <a:prstGeom prst="rect">
            <a:avLst/>
          </a:prstGeom>
          <a:noFill/>
          <a:ln w="9525">
            <a:noFill/>
            <a:miter lim="800000"/>
            <a:headEnd/>
            <a:tailEnd/>
          </a:ln>
        </p:spPr>
      </p:pic>
      <p:pic>
        <p:nvPicPr>
          <p:cNvPr id="14340" name="Picture 5" descr="Logonewface1"/>
          <p:cNvPicPr>
            <a:picLocks noChangeAspect="1" noChangeArrowheads="1"/>
          </p:cNvPicPr>
          <p:nvPr/>
        </p:nvPicPr>
        <p:blipFill>
          <a:blip r:embed="rId4"/>
          <a:srcRect/>
          <a:stretch>
            <a:fillRect/>
          </a:stretch>
        </p:blipFill>
        <p:spPr bwMode="auto">
          <a:xfrm>
            <a:off x="0" y="5643563"/>
            <a:ext cx="9144000" cy="121443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 descr="IMG_5048_2"/>
          <p:cNvPicPr>
            <a:picLocks noChangeAspect="1" noChangeArrowheads="1"/>
          </p:cNvPicPr>
          <p:nvPr/>
        </p:nvPicPr>
        <p:blipFill>
          <a:blip r:embed="rId3"/>
          <a:srcRect/>
          <a:stretch>
            <a:fillRect/>
          </a:stretch>
        </p:blipFill>
        <p:spPr bwMode="auto">
          <a:xfrm>
            <a:off x="2857500" y="3214688"/>
            <a:ext cx="769938" cy="1371600"/>
          </a:xfrm>
          <a:prstGeom prst="rect">
            <a:avLst/>
          </a:prstGeom>
          <a:noFill/>
          <a:ln w="9525">
            <a:noFill/>
            <a:miter lim="800000"/>
            <a:headEnd/>
            <a:tailEnd/>
          </a:ln>
        </p:spPr>
      </p:pic>
      <p:sp>
        <p:nvSpPr>
          <p:cNvPr id="31747" name="Rectangle 3"/>
          <p:cNvSpPr>
            <a:spLocks noChangeArrowheads="1"/>
          </p:cNvSpPr>
          <p:nvPr/>
        </p:nvSpPr>
        <p:spPr bwMode="auto">
          <a:xfrm>
            <a:off x="357188" y="285750"/>
            <a:ext cx="8786812" cy="2954338"/>
          </a:xfrm>
          <a:prstGeom prst="rect">
            <a:avLst/>
          </a:prstGeom>
          <a:noFill/>
          <a:ln w="9525">
            <a:noFill/>
            <a:miter lim="800000"/>
            <a:headEnd/>
            <a:tailEnd/>
          </a:ln>
        </p:spPr>
        <p:txBody>
          <a:bodyPr anchor="ctr">
            <a:spAutoFit/>
          </a:bodyPr>
          <a:lstStyle/>
          <a:p>
            <a:pPr algn="ctr" eaLnBrk="0" hangingPunct="0"/>
            <a:r>
              <a:rPr lang="en-US" sz="2400" b="1">
                <a:latin typeface="Times New Roman" pitchFamily="18" charset="0"/>
                <a:cs typeface="Times New Roman" pitchFamily="18" charset="0"/>
              </a:rPr>
              <a:t>1) Physical factors</a:t>
            </a:r>
            <a:endParaRPr lang="en-US" sz="2400">
              <a:latin typeface="Times New Roman" pitchFamily="18" charset="0"/>
              <a:cs typeface="Times New Roman" pitchFamily="18" charset="0"/>
            </a:endParaRPr>
          </a:p>
          <a:p>
            <a:pPr eaLnBrk="0" hangingPunct="0"/>
            <a:r>
              <a:rPr lang="en-US">
                <a:latin typeface="Times New Roman" pitchFamily="18" charset="0"/>
                <a:cs typeface="Times New Roman" pitchFamily="18" charset="0"/>
              </a:rPr>
              <a:t>Organic materials are gets physically weak and brittle by times. The causes of physical deterioration are light, heat and moisture </a:t>
            </a:r>
          </a:p>
          <a:p>
            <a:pPr eaLnBrk="0" hangingPunct="0"/>
            <a:r>
              <a:rPr lang="en-US">
                <a:latin typeface="Times New Roman" pitchFamily="18" charset="0"/>
                <a:cs typeface="Times New Roman" pitchFamily="18" charset="0"/>
              </a:rPr>
              <a:t>i). </a:t>
            </a:r>
            <a:r>
              <a:rPr lang="en-US" b="1">
                <a:latin typeface="Times New Roman" pitchFamily="18" charset="0"/>
                <a:cs typeface="Times New Roman" pitchFamily="18" charset="0"/>
              </a:rPr>
              <a:t>Light </a:t>
            </a:r>
            <a:endParaRPr lang="en-US">
              <a:latin typeface="Times New Roman" pitchFamily="18" charset="0"/>
              <a:cs typeface="Times New Roman" pitchFamily="18" charset="0"/>
            </a:endParaRPr>
          </a:p>
          <a:p>
            <a:pPr eaLnBrk="0" hangingPunct="0"/>
            <a:r>
              <a:rPr lang="en-US">
                <a:latin typeface="Times New Roman" pitchFamily="18" charset="0"/>
                <a:cs typeface="Times New Roman" pitchFamily="18" charset="0"/>
              </a:rPr>
              <a:t> 	Light, whether artificial or natural causes deterioration of  cellulosic materials.</a:t>
            </a:r>
          </a:p>
          <a:p>
            <a:pPr eaLnBrk="0" hangingPunct="0"/>
            <a:r>
              <a:rPr lang="en-US">
                <a:latin typeface="Times New Roman" pitchFamily="18" charset="0"/>
                <a:cs typeface="Times New Roman" pitchFamily="18" charset="0"/>
              </a:rPr>
              <a:t>The colour changes to brown. The fibers get damaged and results in becoming brittle. Ultra-violet rays are particularly destructive. Ultra-violet light or unfiltered fluorescent lamps bleaches the inks and book covers. The amount of UV light which falls on archival materials should be monitored. </a:t>
            </a:r>
          </a:p>
          <a:p>
            <a:pPr eaLnBrk="0" hangingPunct="0"/>
            <a:endParaRPr lang="en-US">
              <a:latin typeface="Times New Roman" pitchFamily="18" charset="0"/>
              <a:cs typeface="Times New Roman" pitchFamily="18" charset="0"/>
            </a:endParaRPr>
          </a:p>
        </p:txBody>
      </p:sp>
      <p:sp>
        <p:nvSpPr>
          <p:cNvPr id="31748" name="Rectangle 4"/>
          <p:cNvSpPr>
            <a:spLocks noChangeArrowheads="1"/>
          </p:cNvSpPr>
          <p:nvPr/>
        </p:nvSpPr>
        <p:spPr bwMode="auto">
          <a:xfrm>
            <a:off x="0" y="1784350"/>
            <a:ext cx="646113" cy="369888"/>
          </a:xfrm>
          <a:prstGeom prst="rect">
            <a:avLst/>
          </a:prstGeom>
          <a:noFill/>
          <a:ln w="9525">
            <a:noFill/>
            <a:miter lim="800000"/>
            <a:headEnd/>
            <a:tailEnd/>
          </a:ln>
        </p:spPr>
        <p:txBody>
          <a:bodyPr wrap="none" anchor="ctr">
            <a:spAutoFit/>
          </a:bodyPr>
          <a:lstStyle/>
          <a:p>
            <a:pPr algn="just" eaLnBrk="0" hangingPunct="0"/>
            <a:r>
              <a:rPr lang="en-US">
                <a:latin typeface="Times New Roman" pitchFamily="18" charset="0"/>
                <a:cs typeface="Times New Roman" pitchFamily="18" charset="0"/>
              </a:rPr>
              <a:t>        </a:t>
            </a:r>
          </a:p>
        </p:txBody>
      </p:sp>
      <p:sp>
        <p:nvSpPr>
          <p:cNvPr id="31749" name="Rectangle 5"/>
          <p:cNvSpPr>
            <a:spLocks noChangeArrowheads="1"/>
          </p:cNvSpPr>
          <p:nvPr/>
        </p:nvSpPr>
        <p:spPr bwMode="auto">
          <a:xfrm>
            <a:off x="285750" y="4071938"/>
            <a:ext cx="8643938" cy="369887"/>
          </a:xfrm>
          <a:prstGeom prst="rect">
            <a:avLst/>
          </a:prstGeom>
          <a:noFill/>
          <a:ln w="9525">
            <a:noFill/>
            <a:miter lim="800000"/>
            <a:headEnd/>
            <a:tailEnd/>
          </a:ln>
        </p:spPr>
        <p:txBody>
          <a:bodyPr anchor="ctr">
            <a:spAutoFit/>
          </a:bodyPr>
          <a:lstStyle/>
          <a:p>
            <a:pPr algn="just" eaLnBrk="0" hangingPunct="0"/>
            <a:r>
              <a:rPr lang="en-US" b="1" i="1">
                <a:latin typeface="Times New Roman" pitchFamily="18" charset="0"/>
                <a:cs typeface="Times New Roman" pitchFamily="18" charset="0"/>
              </a:rPr>
              <a:t>              </a:t>
            </a:r>
            <a:endParaRPr lang="en-US">
              <a:latin typeface="Times New Roman" pitchFamily="18" charset="0"/>
              <a:cs typeface="Times New Roman" pitchFamily="18" charset="0"/>
            </a:endParaRPr>
          </a:p>
        </p:txBody>
      </p:sp>
      <p:pic>
        <p:nvPicPr>
          <p:cNvPr id="31750" name="Picture 2" descr="IMG_5054"/>
          <p:cNvPicPr>
            <a:picLocks noChangeAspect="1" noChangeArrowheads="1"/>
          </p:cNvPicPr>
          <p:nvPr/>
        </p:nvPicPr>
        <p:blipFill>
          <a:blip r:embed="rId4"/>
          <a:srcRect/>
          <a:stretch>
            <a:fillRect/>
          </a:stretch>
        </p:blipFill>
        <p:spPr bwMode="auto">
          <a:xfrm>
            <a:off x="4000500" y="3214688"/>
            <a:ext cx="1990725" cy="1327150"/>
          </a:xfrm>
          <a:prstGeom prst="rect">
            <a:avLst/>
          </a:prstGeom>
          <a:noFill/>
          <a:ln w="9525">
            <a:noFill/>
            <a:miter lim="800000"/>
            <a:headEnd/>
            <a:tailEnd/>
          </a:ln>
        </p:spPr>
      </p:pic>
      <p:sp>
        <p:nvSpPr>
          <p:cNvPr id="31751" name="Rectangle 6"/>
          <p:cNvSpPr>
            <a:spLocks noChangeArrowheads="1"/>
          </p:cNvSpPr>
          <p:nvPr/>
        </p:nvSpPr>
        <p:spPr bwMode="auto">
          <a:xfrm>
            <a:off x="357188" y="4572000"/>
            <a:ext cx="1941512" cy="461963"/>
          </a:xfrm>
          <a:prstGeom prst="rect">
            <a:avLst/>
          </a:prstGeom>
          <a:noFill/>
          <a:ln w="9525">
            <a:noFill/>
            <a:miter lim="800000"/>
            <a:headEnd/>
            <a:tailEnd/>
          </a:ln>
        </p:spPr>
        <p:txBody>
          <a:bodyPr wrap="none">
            <a:spAutoFit/>
          </a:bodyPr>
          <a:lstStyle/>
          <a:p>
            <a:r>
              <a:rPr lang="en-US" sz="2400" u="sng">
                <a:latin typeface="Times New Roman" pitchFamily="18" charset="0"/>
                <a:cs typeface="Times New Roman" pitchFamily="18" charset="0"/>
              </a:rPr>
              <a:t>Types of Rays</a:t>
            </a:r>
          </a:p>
        </p:txBody>
      </p:sp>
      <p:cxnSp>
        <p:nvCxnSpPr>
          <p:cNvPr id="9" name="Straight Connector 8"/>
          <p:cNvCxnSpPr/>
          <p:nvPr/>
        </p:nvCxnSpPr>
        <p:spPr>
          <a:xfrm>
            <a:off x="642938" y="5429250"/>
            <a:ext cx="7358062" cy="71438"/>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rot="5400000">
            <a:off x="2535238" y="5680075"/>
            <a:ext cx="357188"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5400000">
            <a:off x="5144294" y="5715794"/>
            <a:ext cx="28575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1755" name="Rectangle 13"/>
          <p:cNvSpPr>
            <a:spLocks noChangeArrowheads="1"/>
          </p:cNvSpPr>
          <p:nvPr/>
        </p:nvSpPr>
        <p:spPr bwMode="auto">
          <a:xfrm>
            <a:off x="2357438" y="5857875"/>
            <a:ext cx="825500" cy="369888"/>
          </a:xfrm>
          <a:prstGeom prst="rect">
            <a:avLst/>
          </a:prstGeom>
          <a:noFill/>
          <a:ln w="9525">
            <a:noFill/>
            <a:miter lim="800000"/>
            <a:headEnd/>
            <a:tailEnd/>
          </a:ln>
        </p:spPr>
        <p:txBody>
          <a:bodyPr wrap="none">
            <a:spAutoFit/>
          </a:bodyPr>
          <a:lstStyle/>
          <a:p>
            <a:r>
              <a:rPr lang="en-US">
                <a:latin typeface="Times New Roman" pitchFamily="18" charset="0"/>
                <a:cs typeface="Times New Roman" pitchFamily="18" charset="0"/>
              </a:rPr>
              <a:t>350nm</a:t>
            </a:r>
          </a:p>
        </p:txBody>
      </p:sp>
      <p:sp>
        <p:nvSpPr>
          <p:cNvPr id="31756" name="Rectangle 14"/>
          <p:cNvSpPr>
            <a:spLocks noChangeArrowheads="1"/>
          </p:cNvSpPr>
          <p:nvPr/>
        </p:nvSpPr>
        <p:spPr bwMode="auto">
          <a:xfrm>
            <a:off x="4857750" y="5857875"/>
            <a:ext cx="825500" cy="369888"/>
          </a:xfrm>
          <a:prstGeom prst="rect">
            <a:avLst/>
          </a:prstGeom>
          <a:noFill/>
          <a:ln w="9525">
            <a:noFill/>
            <a:miter lim="800000"/>
            <a:headEnd/>
            <a:tailEnd/>
          </a:ln>
        </p:spPr>
        <p:txBody>
          <a:bodyPr wrap="none">
            <a:spAutoFit/>
          </a:bodyPr>
          <a:lstStyle/>
          <a:p>
            <a:r>
              <a:rPr lang="en-US">
                <a:latin typeface="Times New Roman" pitchFamily="18" charset="0"/>
                <a:cs typeface="Times New Roman" pitchFamily="18" charset="0"/>
              </a:rPr>
              <a:t>700nm</a:t>
            </a:r>
          </a:p>
        </p:txBody>
      </p:sp>
      <p:sp>
        <p:nvSpPr>
          <p:cNvPr id="31757" name="Rectangle 15"/>
          <p:cNvSpPr>
            <a:spLocks noChangeArrowheads="1"/>
          </p:cNvSpPr>
          <p:nvPr/>
        </p:nvSpPr>
        <p:spPr bwMode="auto">
          <a:xfrm>
            <a:off x="3429000" y="5072063"/>
            <a:ext cx="1125538" cy="369887"/>
          </a:xfrm>
          <a:prstGeom prst="rect">
            <a:avLst/>
          </a:prstGeom>
          <a:noFill/>
          <a:ln w="9525">
            <a:noFill/>
            <a:miter lim="800000"/>
            <a:headEnd/>
            <a:tailEnd/>
          </a:ln>
        </p:spPr>
        <p:txBody>
          <a:bodyPr wrap="none">
            <a:spAutoFit/>
          </a:bodyPr>
          <a:lstStyle/>
          <a:p>
            <a:r>
              <a:rPr lang="en-US">
                <a:latin typeface="Times New Roman" pitchFamily="18" charset="0"/>
                <a:cs typeface="Times New Roman" pitchFamily="18" charset="0"/>
              </a:rPr>
              <a:t>Visual ray</a:t>
            </a:r>
          </a:p>
        </p:txBody>
      </p:sp>
      <p:cxnSp>
        <p:nvCxnSpPr>
          <p:cNvPr id="18" name="Straight Arrow Connector 17"/>
          <p:cNvCxnSpPr/>
          <p:nvPr/>
        </p:nvCxnSpPr>
        <p:spPr>
          <a:xfrm>
            <a:off x="4786313" y="5286375"/>
            <a:ext cx="428625"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31757" idx="1"/>
          </p:cNvCxnSpPr>
          <p:nvPr/>
        </p:nvCxnSpPr>
        <p:spPr>
          <a:xfrm rot="10800000" flipV="1">
            <a:off x="2714625" y="5256213"/>
            <a:ext cx="714375" cy="3016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1760" name="Rectangle 21"/>
          <p:cNvSpPr>
            <a:spLocks noChangeArrowheads="1"/>
          </p:cNvSpPr>
          <p:nvPr/>
        </p:nvSpPr>
        <p:spPr bwMode="auto">
          <a:xfrm>
            <a:off x="1285875" y="5072063"/>
            <a:ext cx="979488" cy="369887"/>
          </a:xfrm>
          <a:prstGeom prst="rect">
            <a:avLst/>
          </a:prstGeom>
          <a:noFill/>
          <a:ln w="9525">
            <a:noFill/>
            <a:miter lim="800000"/>
            <a:headEnd/>
            <a:tailEnd/>
          </a:ln>
        </p:spPr>
        <p:txBody>
          <a:bodyPr wrap="none">
            <a:spAutoFit/>
          </a:bodyPr>
          <a:lstStyle/>
          <a:p>
            <a:r>
              <a:rPr lang="en-US">
                <a:latin typeface="Times New Roman" pitchFamily="18" charset="0"/>
                <a:cs typeface="Times New Roman" pitchFamily="18" charset="0"/>
              </a:rPr>
              <a:t>UV Ray</a:t>
            </a:r>
          </a:p>
        </p:txBody>
      </p:sp>
      <p:cxnSp>
        <p:nvCxnSpPr>
          <p:cNvPr id="24" name="Straight Arrow Connector 23"/>
          <p:cNvCxnSpPr>
            <a:stCxn id="31760" idx="3"/>
          </p:cNvCxnSpPr>
          <p:nvPr/>
        </p:nvCxnSpPr>
        <p:spPr>
          <a:xfrm>
            <a:off x="2265363" y="5256213"/>
            <a:ext cx="327025" cy="3016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31760" idx="1"/>
          </p:cNvCxnSpPr>
          <p:nvPr/>
        </p:nvCxnSpPr>
        <p:spPr>
          <a:xfrm rot="10800000" flipV="1">
            <a:off x="785813" y="5256213"/>
            <a:ext cx="500062" cy="3016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1763" name="Rectangle 27"/>
          <p:cNvSpPr>
            <a:spLocks noChangeArrowheads="1"/>
          </p:cNvSpPr>
          <p:nvPr/>
        </p:nvSpPr>
        <p:spPr bwMode="auto">
          <a:xfrm>
            <a:off x="5929313" y="5143500"/>
            <a:ext cx="1357312" cy="369888"/>
          </a:xfrm>
          <a:prstGeom prst="rect">
            <a:avLst/>
          </a:prstGeom>
          <a:noFill/>
          <a:ln w="9525">
            <a:noFill/>
            <a:miter lim="800000"/>
            <a:headEnd/>
            <a:tailEnd/>
          </a:ln>
        </p:spPr>
        <p:txBody>
          <a:bodyPr wrap="none">
            <a:spAutoFit/>
          </a:bodyPr>
          <a:lstStyle/>
          <a:p>
            <a:r>
              <a:rPr lang="en-US">
                <a:latin typeface="Times New Roman" pitchFamily="18" charset="0"/>
                <a:cs typeface="Times New Roman" pitchFamily="18" charset="0"/>
              </a:rPr>
              <a:t>Infrared Ray</a:t>
            </a:r>
          </a:p>
        </p:txBody>
      </p:sp>
      <p:cxnSp>
        <p:nvCxnSpPr>
          <p:cNvPr id="30" name="Straight Arrow Connector 29"/>
          <p:cNvCxnSpPr/>
          <p:nvPr/>
        </p:nvCxnSpPr>
        <p:spPr>
          <a:xfrm>
            <a:off x="7500938" y="5357813"/>
            <a:ext cx="571500"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31763" idx="1"/>
          </p:cNvCxnSpPr>
          <p:nvPr/>
        </p:nvCxnSpPr>
        <p:spPr>
          <a:xfrm rot="10800000">
            <a:off x="5429250" y="5286375"/>
            <a:ext cx="500063" cy="412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1766" name="Rectangle 33"/>
          <p:cNvSpPr>
            <a:spLocks noChangeArrowheads="1"/>
          </p:cNvSpPr>
          <p:nvPr/>
        </p:nvSpPr>
        <p:spPr bwMode="auto">
          <a:xfrm>
            <a:off x="2928938" y="5500688"/>
            <a:ext cx="2125662" cy="369887"/>
          </a:xfrm>
          <a:prstGeom prst="rect">
            <a:avLst/>
          </a:prstGeom>
          <a:noFill/>
          <a:ln w="9525">
            <a:noFill/>
            <a:miter lim="800000"/>
            <a:headEnd/>
            <a:tailEnd/>
          </a:ln>
        </p:spPr>
        <p:txBody>
          <a:bodyPr wrap="none">
            <a:spAutoFit/>
          </a:bodyPr>
          <a:lstStyle/>
          <a:p>
            <a:r>
              <a:rPr lang="en-US">
                <a:latin typeface="Times New Roman" pitchFamily="18" charset="0"/>
                <a:cs typeface="Times New Roman" pitchFamily="18" charset="0"/>
              </a:rPr>
              <a:t>V--I--B--G--Y--O--R</a:t>
            </a:r>
          </a:p>
        </p:txBody>
      </p:sp>
      <p:cxnSp>
        <p:nvCxnSpPr>
          <p:cNvPr id="36" name="Straight Arrow Connector 35"/>
          <p:cNvCxnSpPr/>
          <p:nvPr/>
        </p:nvCxnSpPr>
        <p:spPr>
          <a:xfrm rot="5400000" flipH="1" flipV="1">
            <a:off x="1071563" y="5429250"/>
            <a:ext cx="1588"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
          <p:cNvSpPr>
            <a:spLocks noChangeArrowheads="1"/>
          </p:cNvSpPr>
          <p:nvPr/>
        </p:nvSpPr>
        <p:spPr bwMode="auto">
          <a:xfrm>
            <a:off x="785813" y="1214438"/>
            <a:ext cx="7500937" cy="4400550"/>
          </a:xfrm>
          <a:prstGeom prst="rect">
            <a:avLst/>
          </a:prstGeom>
          <a:noFill/>
          <a:ln w="9525">
            <a:noFill/>
            <a:miter lim="800000"/>
            <a:headEnd/>
            <a:tailEnd/>
          </a:ln>
        </p:spPr>
        <p:txBody>
          <a:bodyPr>
            <a:spAutoFit/>
          </a:bodyPr>
          <a:lstStyle/>
          <a:p>
            <a:pPr algn="just" eaLnBrk="0" hangingPunct="0"/>
            <a:r>
              <a:rPr lang="en-US" sz="2800">
                <a:cs typeface="Times New Roman" pitchFamily="18" charset="0"/>
              </a:rPr>
              <a:t>ii).</a:t>
            </a:r>
            <a:r>
              <a:rPr lang="en-US" sz="2800" b="1">
                <a:cs typeface="Times New Roman" pitchFamily="18" charset="0"/>
              </a:rPr>
              <a:t> fire</a:t>
            </a:r>
            <a:endParaRPr lang="en-US" sz="2800"/>
          </a:p>
          <a:p>
            <a:pPr algn="just" eaLnBrk="0" hangingPunct="0"/>
            <a:r>
              <a:rPr lang="en-US" sz="2800" b="1">
                <a:cs typeface="Times New Roman" pitchFamily="18" charset="0"/>
              </a:rPr>
              <a:t>	</a:t>
            </a:r>
            <a:r>
              <a:rPr lang="en-US" sz="2800">
                <a:cs typeface="Times New Roman" pitchFamily="18" charset="0"/>
              </a:rPr>
              <a:t>It is difficult to save organic materials when fire starts. Causes of fire can be due to electrical faults, smoking inside the buildings etc.</a:t>
            </a:r>
            <a:endParaRPr lang="en-US" sz="2800"/>
          </a:p>
          <a:p>
            <a:pPr algn="just" eaLnBrk="0" hangingPunct="0"/>
            <a:r>
              <a:rPr lang="en-US" sz="2800">
                <a:cs typeface="Times New Roman" pitchFamily="18" charset="0"/>
              </a:rPr>
              <a:t>iii).</a:t>
            </a:r>
            <a:r>
              <a:rPr lang="en-US" sz="2800" b="1">
                <a:cs typeface="Times New Roman" pitchFamily="18" charset="0"/>
              </a:rPr>
              <a:t> Heat </a:t>
            </a:r>
            <a:endParaRPr lang="en-US" sz="2800"/>
          </a:p>
          <a:p>
            <a:pPr algn="just" eaLnBrk="0" hangingPunct="0"/>
            <a:r>
              <a:rPr lang="en-US" sz="2800" b="1">
                <a:cs typeface="Times New Roman" pitchFamily="18" charset="0"/>
              </a:rPr>
              <a:t>	</a:t>
            </a:r>
            <a:r>
              <a:rPr lang="en-US" sz="2800">
                <a:cs typeface="Times New Roman" pitchFamily="18" charset="0"/>
              </a:rPr>
              <a:t>Exposure to high temperature, even for short periods will cause paper like materials to become yellow &amp; brittle and low temperature will generally retard the process of ageing.</a:t>
            </a:r>
            <a:endParaRPr lang="en-US" sz="2800"/>
          </a:p>
        </p:txBody>
      </p:sp>
      <p:sp>
        <p:nvSpPr>
          <p:cNvPr id="63490" name="AutoShape 2" descr="A fire Royalty Free Vector Image - VectorStoc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3492" name="AutoShape 4" descr="A fire Royalty Free Vector Image - VectorStoc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3494" name="AutoShape 6" descr="Fire - Wikipedi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3496" name="AutoShape 8" descr="What Are the 5 Different Classes of Fires? - Vanguar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3498" name="AutoShape 10" descr="What Is Fire? - How Fire Works | HowStuffWork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3500" name="AutoShape 12" descr="Animated Fire Clipart - Animated Fire PNG – Stunning free transparent png  clipart images free downloa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63502" name="Picture 14" descr="Fire Animation Background-HD Animated Fire Background! - YouTube"/>
          <p:cNvPicPr>
            <a:picLocks noChangeAspect="1" noChangeArrowheads="1"/>
          </p:cNvPicPr>
          <p:nvPr/>
        </p:nvPicPr>
        <p:blipFill>
          <a:blip r:embed="rId2"/>
          <a:srcRect/>
          <a:stretch>
            <a:fillRect/>
          </a:stretch>
        </p:blipFill>
        <p:spPr bwMode="auto">
          <a:xfrm>
            <a:off x="-3200400" y="5151958"/>
            <a:ext cx="12344400" cy="1706042"/>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descr="IMG_6085"/>
          <p:cNvPicPr>
            <a:picLocks noChangeAspect="1" noChangeArrowheads="1"/>
          </p:cNvPicPr>
          <p:nvPr/>
        </p:nvPicPr>
        <p:blipFill>
          <a:blip r:embed="rId3"/>
          <a:srcRect/>
          <a:stretch>
            <a:fillRect/>
          </a:stretch>
        </p:blipFill>
        <p:spPr bwMode="auto">
          <a:xfrm>
            <a:off x="428625" y="3071813"/>
            <a:ext cx="2152650" cy="1609725"/>
          </a:xfrm>
          <a:prstGeom prst="rect">
            <a:avLst/>
          </a:prstGeom>
          <a:noFill/>
          <a:ln w="9525">
            <a:noFill/>
            <a:miter lim="800000"/>
            <a:headEnd/>
            <a:tailEnd/>
          </a:ln>
        </p:spPr>
      </p:pic>
      <p:pic>
        <p:nvPicPr>
          <p:cNvPr id="33795" name="Picture 3" descr="IMG_6072"/>
          <p:cNvPicPr>
            <a:picLocks noChangeAspect="1" noChangeArrowheads="1"/>
          </p:cNvPicPr>
          <p:nvPr/>
        </p:nvPicPr>
        <p:blipFill>
          <a:blip r:embed="rId4"/>
          <a:srcRect/>
          <a:stretch>
            <a:fillRect/>
          </a:stretch>
        </p:blipFill>
        <p:spPr bwMode="auto">
          <a:xfrm>
            <a:off x="2714625" y="3071813"/>
            <a:ext cx="1928813" cy="1454150"/>
          </a:xfrm>
          <a:prstGeom prst="rect">
            <a:avLst/>
          </a:prstGeom>
          <a:noFill/>
          <a:ln w="9525">
            <a:noFill/>
            <a:miter lim="800000"/>
            <a:headEnd/>
            <a:tailEnd/>
          </a:ln>
        </p:spPr>
      </p:pic>
      <p:pic>
        <p:nvPicPr>
          <p:cNvPr id="33796" name="Picture 2" descr="IMG_6075"/>
          <p:cNvPicPr>
            <a:picLocks noChangeAspect="1" noChangeArrowheads="1"/>
          </p:cNvPicPr>
          <p:nvPr/>
        </p:nvPicPr>
        <p:blipFill>
          <a:blip r:embed="rId5"/>
          <a:srcRect/>
          <a:stretch>
            <a:fillRect/>
          </a:stretch>
        </p:blipFill>
        <p:spPr bwMode="auto">
          <a:xfrm>
            <a:off x="4786313" y="3071813"/>
            <a:ext cx="1844675" cy="1381125"/>
          </a:xfrm>
          <a:prstGeom prst="rect">
            <a:avLst/>
          </a:prstGeom>
          <a:noFill/>
          <a:ln w="9525">
            <a:noFill/>
            <a:miter lim="800000"/>
            <a:headEnd/>
            <a:tailEnd/>
          </a:ln>
        </p:spPr>
      </p:pic>
      <p:pic>
        <p:nvPicPr>
          <p:cNvPr id="33797" name="Picture 1" descr="IMG_6079"/>
          <p:cNvPicPr>
            <a:picLocks noChangeAspect="1" noChangeArrowheads="1"/>
          </p:cNvPicPr>
          <p:nvPr/>
        </p:nvPicPr>
        <p:blipFill>
          <a:blip r:embed="rId6"/>
          <a:srcRect/>
          <a:stretch>
            <a:fillRect/>
          </a:stretch>
        </p:blipFill>
        <p:spPr bwMode="auto">
          <a:xfrm>
            <a:off x="6786563" y="3071813"/>
            <a:ext cx="1947862" cy="1457325"/>
          </a:xfrm>
          <a:prstGeom prst="rect">
            <a:avLst/>
          </a:prstGeom>
          <a:noFill/>
          <a:ln w="9525">
            <a:noFill/>
            <a:miter lim="800000"/>
            <a:headEnd/>
            <a:tailEnd/>
          </a:ln>
        </p:spPr>
      </p:pic>
      <p:sp>
        <p:nvSpPr>
          <p:cNvPr id="33798" name="Rectangle 5"/>
          <p:cNvSpPr>
            <a:spLocks noChangeArrowheads="1"/>
          </p:cNvSpPr>
          <p:nvPr/>
        </p:nvSpPr>
        <p:spPr bwMode="auto">
          <a:xfrm>
            <a:off x="428625" y="357188"/>
            <a:ext cx="8715375" cy="2800350"/>
          </a:xfrm>
          <a:prstGeom prst="rect">
            <a:avLst/>
          </a:prstGeom>
          <a:noFill/>
          <a:ln w="9525">
            <a:noFill/>
            <a:miter lim="800000"/>
            <a:headEnd/>
            <a:tailEnd/>
          </a:ln>
        </p:spPr>
        <p:txBody>
          <a:bodyPr anchor="ctr">
            <a:spAutoFit/>
          </a:bodyPr>
          <a:lstStyle/>
          <a:p>
            <a:pPr algn="ctr" eaLnBrk="0" hangingPunct="0"/>
            <a:r>
              <a:rPr lang="en-US" sz="2800">
                <a:cs typeface="Times New Roman" pitchFamily="18" charset="0"/>
              </a:rPr>
              <a:t>iv). </a:t>
            </a:r>
            <a:r>
              <a:rPr lang="en-US" sz="2800" b="1">
                <a:cs typeface="Times New Roman" pitchFamily="18" charset="0"/>
              </a:rPr>
              <a:t>Moisture</a:t>
            </a:r>
            <a:endParaRPr lang="en-US" sz="2800"/>
          </a:p>
          <a:p>
            <a:pPr eaLnBrk="0" hangingPunct="0"/>
            <a:r>
              <a:rPr lang="en-US" sz="2400" b="1">
                <a:cs typeface="Times New Roman" pitchFamily="18" charset="0"/>
              </a:rPr>
              <a:t>	</a:t>
            </a:r>
            <a:r>
              <a:rPr lang="en-US" sz="2000">
                <a:cs typeface="Times New Roman" pitchFamily="18" charset="0"/>
              </a:rPr>
              <a:t>The moisture content of organic materials also plays an important role its stability. When exposed to sun, it will lose moisture and contacts and paper will break. When more moisture is absorbed, it expends. Expansion and contraction reduces the strength of the paper. Paper should be preserved under a temperature of  18 C to 20 C  and  relative  humidity  of   55% to 60%.  </a:t>
            </a:r>
            <a:endParaRPr lang="en-US" sz="2000"/>
          </a:p>
          <a:p>
            <a:pPr eaLnBrk="0" hangingPunct="0"/>
            <a:endParaRPr lang="en-US" sz="2400"/>
          </a:p>
        </p:txBody>
      </p:sp>
      <p:sp>
        <p:nvSpPr>
          <p:cNvPr id="33799" name="Rectangle 6"/>
          <p:cNvSpPr>
            <a:spLocks noChangeArrowheads="1"/>
          </p:cNvSpPr>
          <p:nvPr/>
        </p:nvSpPr>
        <p:spPr bwMode="auto">
          <a:xfrm>
            <a:off x="0" y="1425575"/>
            <a:ext cx="779463" cy="461963"/>
          </a:xfrm>
          <a:prstGeom prst="rect">
            <a:avLst/>
          </a:prstGeom>
          <a:noFill/>
          <a:ln w="9525">
            <a:noFill/>
            <a:miter lim="800000"/>
            <a:headEnd/>
            <a:tailEnd/>
          </a:ln>
        </p:spPr>
        <p:txBody>
          <a:bodyPr wrap="none" anchor="ctr">
            <a:spAutoFit/>
          </a:bodyPr>
          <a:lstStyle/>
          <a:p>
            <a:pPr algn="just" eaLnBrk="0" hangingPunct="0"/>
            <a:r>
              <a:rPr lang="en-US" sz="2400">
                <a:cs typeface="Times New Roman" pitchFamily="18" charset="0"/>
              </a:rPr>
              <a:t>       </a:t>
            </a:r>
            <a:endParaRPr lang="en-US" sz="2400"/>
          </a:p>
        </p:txBody>
      </p:sp>
      <p:sp>
        <p:nvSpPr>
          <p:cNvPr id="33800" name="Rectangle 9"/>
          <p:cNvSpPr>
            <a:spLocks noChangeArrowheads="1"/>
          </p:cNvSpPr>
          <p:nvPr/>
        </p:nvSpPr>
        <p:spPr bwMode="auto">
          <a:xfrm>
            <a:off x="428625" y="4786313"/>
            <a:ext cx="9144000" cy="461962"/>
          </a:xfrm>
          <a:prstGeom prst="rect">
            <a:avLst/>
          </a:prstGeom>
          <a:noFill/>
          <a:ln w="9525">
            <a:noFill/>
            <a:miter lim="800000"/>
            <a:headEnd/>
            <a:tailEnd/>
          </a:ln>
        </p:spPr>
        <p:txBody>
          <a:bodyPr anchor="ctr">
            <a:spAutoFit/>
          </a:bodyPr>
          <a:lstStyle/>
          <a:p>
            <a:pPr algn="ctr" eaLnBrk="0" hangingPunct="0"/>
            <a:r>
              <a:rPr lang="en-US" sz="2400" b="1" i="1">
                <a:cs typeface="Times New Roman" pitchFamily="18" charset="0"/>
              </a:rPr>
              <a:t>Effect of Humidity on Palm leaf Manuscripts</a:t>
            </a:r>
            <a:endParaRPr lang="en-US" sz="2400"/>
          </a:p>
        </p:txBody>
      </p:sp>
      <p:sp>
        <p:nvSpPr>
          <p:cNvPr id="33801" name="Rectangle 10"/>
          <p:cNvSpPr>
            <a:spLocks noChangeArrowheads="1"/>
          </p:cNvSpPr>
          <p:nvPr/>
        </p:nvSpPr>
        <p:spPr bwMode="auto">
          <a:xfrm>
            <a:off x="428625" y="5929313"/>
            <a:ext cx="7215188" cy="369887"/>
          </a:xfrm>
          <a:prstGeom prst="rect">
            <a:avLst/>
          </a:prstGeom>
          <a:noFill/>
          <a:ln w="9525">
            <a:noFill/>
            <a:miter lim="800000"/>
            <a:headEnd/>
            <a:tailEnd/>
          </a:ln>
        </p:spPr>
        <p:txBody>
          <a:bodyPr>
            <a:spAutoFit/>
          </a:bodyPr>
          <a:lstStyle/>
          <a:p>
            <a:r>
              <a:rPr lang="en-US"/>
              <a:t>Relative Humidity= </a:t>
            </a:r>
          </a:p>
        </p:txBody>
      </p:sp>
      <p:cxnSp>
        <p:nvCxnSpPr>
          <p:cNvPr id="13" name="Straight Connector 12"/>
          <p:cNvCxnSpPr/>
          <p:nvPr/>
        </p:nvCxnSpPr>
        <p:spPr>
          <a:xfrm>
            <a:off x="2643188" y="6072188"/>
            <a:ext cx="5072062" cy="1587"/>
          </a:xfrm>
          <a:prstGeom prst="line">
            <a:avLst/>
          </a:prstGeom>
        </p:spPr>
        <p:style>
          <a:lnRef idx="1">
            <a:schemeClr val="accent1"/>
          </a:lnRef>
          <a:fillRef idx="0">
            <a:schemeClr val="accent1"/>
          </a:fillRef>
          <a:effectRef idx="0">
            <a:schemeClr val="accent1"/>
          </a:effectRef>
          <a:fontRef idx="minor">
            <a:schemeClr val="tx1"/>
          </a:fontRef>
        </p:style>
      </p:cxnSp>
      <p:sp>
        <p:nvSpPr>
          <p:cNvPr id="33803" name="Rectangle 13"/>
          <p:cNvSpPr>
            <a:spLocks noChangeArrowheads="1"/>
          </p:cNvSpPr>
          <p:nvPr/>
        </p:nvSpPr>
        <p:spPr bwMode="auto">
          <a:xfrm>
            <a:off x="7786688" y="5929313"/>
            <a:ext cx="787400" cy="369887"/>
          </a:xfrm>
          <a:prstGeom prst="rect">
            <a:avLst/>
          </a:prstGeom>
          <a:noFill/>
          <a:ln w="9525">
            <a:noFill/>
            <a:miter lim="800000"/>
            <a:headEnd/>
            <a:tailEnd/>
          </a:ln>
        </p:spPr>
        <p:txBody>
          <a:bodyPr wrap="none">
            <a:spAutoFit/>
          </a:bodyPr>
          <a:lstStyle/>
          <a:p>
            <a:r>
              <a:rPr lang="en-US"/>
              <a:t>X 100</a:t>
            </a:r>
          </a:p>
        </p:txBody>
      </p:sp>
      <p:sp>
        <p:nvSpPr>
          <p:cNvPr id="33804" name="Rectangle 14"/>
          <p:cNvSpPr>
            <a:spLocks noChangeArrowheads="1"/>
          </p:cNvSpPr>
          <p:nvPr/>
        </p:nvSpPr>
        <p:spPr bwMode="auto">
          <a:xfrm>
            <a:off x="2643188" y="5643563"/>
            <a:ext cx="4714875" cy="369887"/>
          </a:xfrm>
          <a:prstGeom prst="rect">
            <a:avLst/>
          </a:prstGeom>
          <a:noFill/>
          <a:ln w="9525">
            <a:noFill/>
            <a:miter lim="800000"/>
            <a:headEnd/>
            <a:tailEnd/>
          </a:ln>
        </p:spPr>
        <p:txBody>
          <a:bodyPr>
            <a:spAutoFit/>
          </a:bodyPr>
          <a:lstStyle/>
          <a:p>
            <a:r>
              <a:rPr lang="en-US"/>
              <a:t>Amount of water vapor in a volume of air </a:t>
            </a:r>
          </a:p>
        </p:txBody>
      </p:sp>
      <p:sp>
        <p:nvSpPr>
          <p:cNvPr id="33805" name="Rectangle 20"/>
          <p:cNvSpPr>
            <a:spLocks noChangeArrowheads="1"/>
          </p:cNvSpPr>
          <p:nvPr/>
        </p:nvSpPr>
        <p:spPr bwMode="auto">
          <a:xfrm>
            <a:off x="2571750" y="6000750"/>
            <a:ext cx="5214938" cy="646113"/>
          </a:xfrm>
          <a:prstGeom prst="rect">
            <a:avLst/>
          </a:prstGeom>
          <a:noFill/>
          <a:ln w="9525">
            <a:noFill/>
            <a:miter lim="800000"/>
            <a:headEnd/>
            <a:tailEnd/>
          </a:ln>
        </p:spPr>
        <p:txBody>
          <a:bodyPr>
            <a:spAutoFit/>
          </a:bodyPr>
          <a:lstStyle/>
          <a:p>
            <a:r>
              <a:rPr lang="en-US"/>
              <a:t>Amount of water vapor to saturate same volume air in same temperature</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
          <p:cNvSpPr>
            <a:spLocks noChangeArrowheads="1"/>
          </p:cNvSpPr>
          <p:nvPr/>
        </p:nvSpPr>
        <p:spPr bwMode="auto">
          <a:xfrm>
            <a:off x="714375" y="1500188"/>
            <a:ext cx="1479550" cy="369887"/>
          </a:xfrm>
          <a:prstGeom prst="rect">
            <a:avLst/>
          </a:prstGeom>
          <a:noFill/>
          <a:ln w="9525">
            <a:noFill/>
            <a:miter lim="800000"/>
            <a:headEnd/>
            <a:tailEnd/>
          </a:ln>
        </p:spPr>
        <p:txBody>
          <a:bodyPr wrap="none">
            <a:spAutoFit/>
          </a:bodyPr>
          <a:lstStyle/>
          <a:p>
            <a:r>
              <a:rPr lang="en-US"/>
              <a:t>Temperature</a:t>
            </a:r>
          </a:p>
        </p:txBody>
      </p:sp>
      <p:sp>
        <p:nvSpPr>
          <p:cNvPr id="34819" name="Rectangle 2"/>
          <p:cNvSpPr>
            <a:spLocks noChangeArrowheads="1"/>
          </p:cNvSpPr>
          <p:nvPr/>
        </p:nvSpPr>
        <p:spPr bwMode="auto">
          <a:xfrm>
            <a:off x="857250" y="2286000"/>
            <a:ext cx="671513" cy="369888"/>
          </a:xfrm>
          <a:prstGeom prst="rect">
            <a:avLst/>
          </a:prstGeom>
          <a:noFill/>
          <a:ln w="9525">
            <a:noFill/>
            <a:miter lim="800000"/>
            <a:headEnd/>
            <a:tailEnd/>
          </a:ln>
        </p:spPr>
        <p:txBody>
          <a:bodyPr wrap="none">
            <a:spAutoFit/>
          </a:bodyPr>
          <a:lstStyle/>
          <a:p>
            <a:r>
              <a:rPr lang="en-US"/>
              <a:t>Heat</a:t>
            </a:r>
          </a:p>
        </p:txBody>
      </p:sp>
      <p:sp>
        <p:nvSpPr>
          <p:cNvPr id="34820" name="Rectangle 3"/>
          <p:cNvSpPr>
            <a:spLocks noChangeArrowheads="1"/>
          </p:cNvSpPr>
          <p:nvPr/>
        </p:nvSpPr>
        <p:spPr bwMode="auto">
          <a:xfrm>
            <a:off x="571500" y="2928938"/>
            <a:ext cx="1082675" cy="369887"/>
          </a:xfrm>
          <a:prstGeom prst="rect">
            <a:avLst/>
          </a:prstGeom>
          <a:noFill/>
          <a:ln w="9525">
            <a:noFill/>
            <a:miter lim="800000"/>
            <a:headEnd/>
            <a:tailEnd/>
          </a:ln>
        </p:spPr>
        <p:txBody>
          <a:bodyPr wrap="none">
            <a:spAutoFit/>
          </a:bodyPr>
          <a:lstStyle/>
          <a:p>
            <a:r>
              <a:rPr lang="en-US"/>
              <a:t>Humidity</a:t>
            </a:r>
          </a:p>
        </p:txBody>
      </p:sp>
      <p:sp>
        <p:nvSpPr>
          <p:cNvPr id="34821" name="Rectangle 4"/>
          <p:cNvSpPr>
            <a:spLocks noChangeArrowheads="1"/>
          </p:cNvSpPr>
          <p:nvPr/>
        </p:nvSpPr>
        <p:spPr bwMode="auto">
          <a:xfrm>
            <a:off x="714375" y="4143375"/>
            <a:ext cx="684213" cy="369888"/>
          </a:xfrm>
          <a:prstGeom prst="rect">
            <a:avLst/>
          </a:prstGeom>
          <a:noFill/>
          <a:ln w="9525">
            <a:noFill/>
            <a:miter lim="800000"/>
            <a:headEnd/>
            <a:tailEnd/>
          </a:ln>
        </p:spPr>
        <p:txBody>
          <a:bodyPr wrap="none">
            <a:spAutoFit/>
          </a:bodyPr>
          <a:lstStyle/>
          <a:p>
            <a:r>
              <a:rPr lang="en-US"/>
              <a:t>Light</a:t>
            </a:r>
          </a:p>
        </p:txBody>
      </p:sp>
      <p:cxnSp>
        <p:nvCxnSpPr>
          <p:cNvPr id="7" name="Straight Arrow Connector 6"/>
          <p:cNvCxnSpPr/>
          <p:nvPr/>
        </p:nvCxnSpPr>
        <p:spPr>
          <a:xfrm>
            <a:off x="1857375" y="3214688"/>
            <a:ext cx="714375"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1714500" y="2500313"/>
            <a:ext cx="714375"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428875" y="1714500"/>
            <a:ext cx="928688"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1714500" y="4357688"/>
            <a:ext cx="714375"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4826" name="Rectangle 13"/>
          <p:cNvSpPr>
            <a:spLocks noChangeArrowheads="1"/>
          </p:cNvSpPr>
          <p:nvPr/>
        </p:nvSpPr>
        <p:spPr bwMode="auto">
          <a:xfrm>
            <a:off x="1428750" y="5500688"/>
            <a:ext cx="5762625" cy="369887"/>
          </a:xfrm>
          <a:prstGeom prst="rect">
            <a:avLst/>
          </a:prstGeom>
          <a:noFill/>
          <a:ln w="9525">
            <a:noFill/>
            <a:miter lim="800000"/>
            <a:headEnd/>
            <a:tailEnd/>
          </a:ln>
        </p:spPr>
        <p:txBody>
          <a:bodyPr wrap="none">
            <a:spAutoFit/>
          </a:bodyPr>
          <a:lstStyle/>
          <a:p>
            <a:r>
              <a:rPr lang="en-US"/>
              <a:t>Data logger  for continuous data temperature, humidity</a:t>
            </a:r>
          </a:p>
        </p:txBody>
      </p:sp>
      <p:sp>
        <p:nvSpPr>
          <p:cNvPr id="34827" name="Rectangle 14"/>
          <p:cNvSpPr>
            <a:spLocks noChangeArrowheads="1"/>
          </p:cNvSpPr>
          <p:nvPr/>
        </p:nvSpPr>
        <p:spPr bwMode="auto">
          <a:xfrm>
            <a:off x="2643188" y="4214813"/>
            <a:ext cx="1714500" cy="369887"/>
          </a:xfrm>
          <a:prstGeom prst="rect">
            <a:avLst/>
          </a:prstGeom>
          <a:noFill/>
          <a:ln w="9525">
            <a:noFill/>
            <a:miter lim="800000"/>
            <a:headEnd/>
            <a:tailEnd/>
          </a:ln>
        </p:spPr>
        <p:txBody>
          <a:bodyPr>
            <a:spAutoFit/>
          </a:bodyPr>
          <a:lstStyle/>
          <a:p>
            <a:r>
              <a:rPr lang="en-US"/>
              <a:t>Lax Meter</a:t>
            </a:r>
          </a:p>
        </p:txBody>
      </p:sp>
      <p:sp>
        <p:nvSpPr>
          <p:cNvPr id="34828" name="Rectangle 16"/>
          <p:cNvSpPr>
            <a:spLocks noChangeArrowheads="1"/>
          </p:cNvSpPr>
          <p:nvPr/>
        </p:nvSpPr>
        <p:spPr bwMode="auto">
          <a:xfrm>
            <a:off x="2714625" y="2928938"/>
            <a:ext cx="1571625" cy="923925"/>
          </a:xfrm>
          <a:prstGeom prst="rect">
            <a:avLst/>
          </a:prstGeom>
          <a:noFill/>
          <a:ln w="9525">
            <a:noFill/>
            <a:miter lim="800000"/>
            <a:headEnd/>
            <a:tailEnd/>
          </a:ln>
        </p:spPr>
        <p:txBody>
          <a:bodyPr>
            <a:spAutoFit/>
          </a:bodyPr>
          <a:lstStyle/>
          <a:p>
            <a:r>
              <a:rPr lang="en-US"/>
              <a:t>Hygrometer/</a:t>
            </a:r>
          </a:p>
          <a:p>
            <a:r>
              <a:rPr lang="en-US"/>
              <a:t>Tharmohygrograph</a:t>
            </a:r>
          </a:p>
        </p:txBody>
      </p:sp>
      <p:sp>
        <p:nvSpPr>
          <p:cNvPr id="34829" name="Rectangle 17"/>
          <p:cNvSpPr>
            <a:spLocks noChangeArrowheads="1"/>
          </p:cNvSpPr>
          <p:nvPr/>
        </p:nvSpPr>
        <p:spPr bwMode="auto">
          <a:xfrm>
            <a:off x="3500438" y="1571625"/>
            <a:ext cx="3463925" cy="369888"/>
          </a:xfrm>
          <a:prstGeom prst="rect">
            <a:avLst/>
          </a:prstGeom>
          <a:noFill/>
          <a:ln w="9525">
            <a:noFill/>
            <a:miter lim="800000"/>
            <a:headEnd/>
            <a:tailEnd/>
          </a:ln>
        </p:spPr>
        <p:txBody>
          <a:bodyPr wrap="none">
            <a:spAutoFit/>
          </a:bodyPr>
          <a:lstStyle/>
          <a:p>
            <a:r>
              <a:rPr lang="en-US"/>
              <a:t>Thermometer/ Thermal Scanner</a:t>
            </a:r>
          </a:p>
        </p:txBody>
      </p:sp>
      <p:sp>
        <p:nvSpPr>
          <p:cNvPr id="34830" name="Rectangle 18"/>
          <p:cNvSpPr>
            <a:spLocks noChangeArrowheads="1"/>
          </p:cNvSpPr>
          <p:nvPr/>
        </p:nvSpPr>
        <p:spPr bwMode="auto">
          <a:xfrm>
            <a:off x="2786063" y="2286000"/>
            <a:ext cx="1570037" cy="369888"/>
          </a:xfrm>
          <a:prstGeom prst="rect">
            <a:avLst/>
          </a:prstGeom>
          <a:noFill/>
          <a:ln w="9525">
            <a:noFill/>
            <a:miter lim="800000"/>
            <a:headEnd/>
            <a:tailEnd/>
          </a:ln>
        </p:spPr>
        <p:txBody>
          <a:bodyPr wrap="none">
            <a:spAutoFit/>
          </a:bodyPr>
          <a:lstStyle/>
          <a:p>
            <a:r>
              <a:rPr lang="en-US"/>
              <a:t>Calorie meter</a:t>
            </a:r>
          </a:p>
        </p:txBody>
      </p:sp>
      <p:cxnSp>
        <p:nvCxnSpPr>
          <p:cNvPr id="21" name="Straight Arrow Connector 20"/>
          <p:cNvCxnSpPr/>
          <p:nvPr/>
        </p:nvCxnSpPr>
        <p:spPr>
          <a:xfrm>
            <a:off x="7072313" y="1785938"/>
            <a:ext cx="214312"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4643438" y="2500313"/>
            <a:ext cx="357187"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4714875" y="3214688"/>
            <a:ext cx="500063"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4000500" y="4429125"/>
            <a:ext cx="428625"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4835" name="Rectangle 27"/>
          <p:cNvSpPr>
            <a:spLocks noChangeArrowheads="1"/>
          </p:cNvSpPr>
          <p:nvPr/>
        </p:nvSpPr>
        <p:spPr bwMode="auto">
          <a:xfrm>
            <a:off x="7358063" y="1571625"/>
            <a:ext cx="1492250" cy="369888"/>
          </a:xfrm>
          <a:prstGeom prst="rect">
            <a:avLst/>
          </a:prstGeom>
          <a:noFill/>
          <a:ln w="9525">
            <a:noFill/>
            <a:miter lim="800000"/>
            <a:headEnd/>
            <a:tailEnd/>
          </a:ln>
        </p:spPr>
        <p:txBody>
          <a:bodyPr wrap="none">
            <a:spAutoFit/>
          </a:bodyPr>
          <a:lstStyle/>
          <a:p>
            <a:r>
              <a:rPr lang="en-US"/>
              <a:t>Celsius / F/K</a:t>
            </a:r>
          </a:p>
        </p:txBody>
      </p:sp>
      <p:sp>
        <p:nvSpPr>
          <p:cNvPr id="34836" name="Rectangle 29"/>
          <p:cNvSpPr>
            <a:spLocks noChangeArrowheads="1"/>
          </p:cNvSpPr>
          <p:nvPr/>
        </p:nvSpPr>
        <p:spPr bwMode="auto">
          <a:xfrm>
            <a:off x="5143500" y="2357438"/>
            <a:ext cx="915988" cy="369887"/>
          </a:xfrm>
          <a:prstGeom prst="rect">
            <a:avLst/>
          </a:prstGeom>
          <a:noFill/>
          <a:ln w="9525">
            <a:noFill/>
            <a:miter lim="800000"/>
            <a:headEnd/>
            <a:tailEnd/>
          </a:ln>
        </p:spPr>
        <p:txBody>
          <a:bodyPr wrap="none">
            <a:spAutoFit/>
          </a:bodyPr>
          <a:lstStyle/>
          <a:p>
            <a:r>
              <a:rPr lang="en-US"/>
              <a:t>Calorie</a:t>
            </a:r>
          </a:p>
        </p:txBody>
      </p:sp>
      <p:sp>
        <p:nvSpPr>
          <p:cNvPr id="34837" name="Rectangle 21"/>
          <p:cNvSpPr>
            <a:spLocks noChangeArrowheads="1"/>
          </p:cNvSpPr>
          <p:nvPr/>
        </p:nvSpPr>
        <p:spPr bwMode="auto">
          <a:xfrm>
            <a:off x="5500688" y="3000375"/>
            <a:ext cx="979487" cy="369888"/>
          </a:xfrm>
          <a:prstGeom prst="rect">
            <a:avLst/>
          </a:prstGeom>
          <a:noFill/>
          <a:ln w="9525">
            <a:noFill/>
            <a:miter lim="800000"/>
            <a:headEnd/>
            <a:tailEnd/>
          </a:ln>
        </p:spPr>
        <p:txBody>
          <a:bodyPr wrap="none">
            <a:spAutoFit/>
          </a:bodyPr>
          <a:lstStyle/>
          <a:p>
            <a:r>
              <a:rPr lang="en-US"/>
              <a:t>Percent</a:t>
            </a:r>
          </a:p>
        </p:txBody>
      </p:sp>
      <p:sp>
        <p:nvSpPr>
          <p:cNvPr id="34838" name="Rectangle 23"/>
          <p:cNvSpPr>
            <a:spLocks noChangeArrowheads="1"/>
          </p:cNvSpPr>
          <p:nvPr/>
        </p:nvSpPr>
        <p:spPr bwMode="auto">
          <a:xfrm>
            <a:off x="4857750" y="4286250"/>
            <a:ext cx="620713" cy="369888"/>
          </a:xfrm>
          <a:prstGeom prst="rect">
            <a:avLst/>
          </a:prstGeom>
          <a:noFill/>
          <a:ln w="9525">
            <a:noFill/>
            <a:miter lim="800000"/>
            <a:headEnd/>
            <a:tailEnd/>
          </a:ln>
        </p:spPr>
        <p:txBody>
          <a:bodyPr wrap="none">
            <a:spAutoFit/>
          </a:bodyPr>
          <a:lstStyle/>
          <a:p>
            <a:r>
              <a:rPr lang="en-US"/>
              <a:t> Lax</a:t>
            </a:r>
          </a:p>
        </p:txBody>
      </p:sp>
      <p:sp>
        <p:nvSpPr>
          <p:cNvPr id="34839" name="Rectangle 25"/>
          <p:cNvSpPr>
            <a:spLocks noChangeArrowheads="1"/>
          </p:cNvSpPr>
          <p:nvPr/>
        </p:nvSpPr>
        <p:spPr bwMode="auto">
          <a:xfrm>
            <a:off x="2786063" y="500063"/>
            <a:ext cx="4884737" cy="461962"/>
          </a:xfrm>
          <a:prstGeom prst="rect">
            <a:avLst/>
          </a:prstGeom>
          <a:noFill/>
          <a:ln w="9525">
            <a:noFill/>
            <a:miter lim="800000"/>
            <a:headEnd/>
            <a:tailEnd/>
          </a:ln>
        </p:spPr>
        <p:txBody>
          <a:bodyPr wrap="none">
            <a:spAutoFit/>
          </a:bodyPr>
          <a:lstStyle/>
          <a:p>
            <a:r>
              <a:rPr lang="en-US" sz="2400" b="1"/>
              <a:t>Measuring Instrument and Units</a:t>
            </a:r>
          </a:p>
        </p:txBody>
      </p:sp>
      <p:sp>
        <p:nvSpPr>
          <p:cNvPr id="60418" name="AutoShape 2" descr="Dr Trust Waterproof Flexible Tip Digital Thermometer(White)-613 (White) :  Amazon.in: Health &amp; Personal Car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1"/>
          <p:cNvSpPr>
            <a:spLocks noChangeArrowheads="1"/>
          </p:cNvSpPr>
          <p:nvPr/>
        </p:nvSpPr>
        <p:spPr bwMode="auto">
          <a:xfrm>
            <a:off x="357188" y="428625"/>
            <a:ext cx="8501062" cy="5754688"/>
          </a:xfrm>
          <a:prstGeom prst="rect">
            <a:avLst/>
          </a:prstGeom>
          <a:noFill/>
          <a:ln w="9525">
            <a:noFill/>
            <a:miter lim="800000"/>
            <a:headEnd/>
            <a:tailEnd/>
          </a:ln>
        </p:spPr>
        <p:txBody>
          <a:bodyPr anchor="ctr">
            <a:spAutoFit/>
          </a:bodyPr>
          <a:lstStyle/>
          <a:p>
            <a:pPr indent="457200" algn="ctr" eaLnBrk="0" hangingPunct="0"/>
            <a:r>
              <a:rPr lang="en-US" sz="2800" b="1">
                <a:cs typeface="Times New Roman" pitchFamily="18" charset="0"/>
              </a:rPr>
              <a:t>Biological factors</a:t>
            </a:r>
            <a:endParaRPr lang="en-US" sz="2800"/>
          </a:p>
          <a:p>
            <a:pPr indent="457200" algn="just" eaLnBrk="0" hangingPunct="0"/>
            <a:r>
              <a:rPr lang="en-US" sz="2000" b="1">
                <a:cs typeface="Times New Roman" pitchFamily="18" charset="0"/>
              </a:rPr>
              <a:t>	</a:t>
            </a:r>
            <a:r>
              <a:rPr lang="en-US" sz="2000">
                <a:cs typeface="Times New Roman" pitchFamily="18" charset="0"/>
              </a:rPr>
              <a:t>In topical countries, biological agents cause great damage to cellulosic materials. The most important biological organisms are fungi, bacteria, algae, pest and protozoa. Insects such as cockroaches, silverfish and book worms damage the organic materials. The most dangerous insects are the termites. Other biological agents are rodents like rats.</a:t>
            </a:r>
            <a:endParaRPr lang="en-US" sz="2000"/>
          </a:p>
          <a:p>
            <a:pPr indent="457200" algn="just" eaLnBrk="0" hangingPunct="0">
              <a:buFontTx/>
              <a:buChar char="•"/>
            </a:pPr>
            <a:r>
              <a:rPr lang="en-US" sz="2000" b="1">
                <a:cs typeface="Times New Roman" pitchFamily="18" charset="0"/>
              </a:rPr>
              <a:t> Micro organism</a:t>
            </a:r>
            <a:endParaRPr lang="en-US" sz="2000"/>
          </a:p>
          <a:p>
            <a:pPr indent="457200" algn="just" eaLnBrk="0" hangingPunct="0"/>
            <a:r>
              <a:rPr lang="en-US" sz="2000">
                <a:cs typeface="Times New Roman" pitchFamily="18" charset="0"/>
              </a:rPr>
              <a:t>Fungi are the most common cause of damage to all organic materials including paper and paper like materials. Fungi grow in a relative humidity ranging from 63% -100% and temperature range of 15 C – 35 C. fungal attacked archival materials turns black and are found to be weak. Writing ink is also effected by fungus. </a:t>
            </a:r>
            <a:endParaRPr lang="en-US" sz="2000"/>
          </a:p>
          <a:p>
            <a:pPr indent="457200" algn="just" eaLnBrk="0" hangingPunct="0"/>
            <a:r>
              <a:rPr lang="en-US" sz="2000">
                <a:cs typeface="Times New Roman" pitchFamily="18" charset="0"/>
              </a:rPr>
              <a:t>ii) </a:t>
            </a:r>
            <a:r>
              <a:rPr lang="en-US" sz="2000" b="1">
                <a:cs typeface="Times New Roman" pitchFamily="18" charset="0"/>
              </a:rPr>
              <a:t>Foxing</a:t>
            </a:r>
            <a:endParaRPr lang="en-US" sz="2000"/>
          </a:p>
          <a:p>
            <a:pPr indent="457200" algn="just" eaLnBrk="0" hangingPunct="0"/>
            <a:r>
              <a:rPr lang="en-US" sz="2000" b="1">
                <a:cs typeface="Times New Roman" pitchFamily="18" charset="0"/>
              </a:rPr>
              <a:t>	</a:t>
            </a:r>
            <a:r>
              <a:rPr lang="en-US" sz="2000">
                <a:cs typeface="Times New Roman" pitchFamily="18" charset="0"/>
              </a:rPr>
              <a:t>The growth of brown spots on paper, cloth, birch bark of all types is called foxing. It is believed that foxing stains are due to the effect of the organic acids produced by the fungi and also in some cases due to the effect of chemical action of iron impurities in the above organic materials.</a:t>
            </a:r>
            <a:endParaRPr lang="en-US" sz="200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descr="IMG_6145"/>
          <p:cNvPicPr>
            <a:picLocks noChangeAspect="1" noChangeArrowheads="1"/>
          </p:cNvPicPr>
          <p:nvPr/>
        </p:nvPicPr>
        <p:blipFill>
          <a:blip r:embed="rId2"/>
          <a:srcRect/>
          <a:stretch>
            <a:fillRect/>
          </a:stretch>
        </p:blipFill>
        <p:spPr bwMode="auto">
          <a:xfrm>
            <a:off x="857250" y="4929188"/>
            <a:ext cx="1731963" cy="1301750"/>
          </a:xfrm>
          <a:prstGeom prst="rect">
            <a:avLst/>
          </a:prstGeom>
          <a:noFill/>
          <a:ln w="9525">
            <a:noFill/>
            <a:miter lim="800000"/>
            <a:headEnd/>
            <a:tailEnd/>
          </a:ln>
        </p:spPr>
      </p:pic>
      <p:pic>
        <p:nvPicPr>
          <p:cNvPr id="36867" name="Picture 3" descr="IMG_6149"/>
          <p:cNvPicPr>
            <a:picLocks noChangeAspect="1" noChangeArrowheads="1"/>
          </p:cNvPicPr>
          <p:nvPr/>
        </p:nvPicPr>
        <p:blipFill>
          <a:blip r:embed="rId3"/>
          <a:srcRect/>
          <a:stretch>
            <a:fillRect/>
          </a:stretch>
        </p:blipFill>
        <p:spPr bwMode="auto">
          <a:xfrm>
            <a:off x="2571750" y="4929188"/>
            <a:ext cx="1770063" cy="1323975"/>
          </a:xfrm>
          <a:prstGeom prst="rect">
            <a:avLst/>
          </a:prstGeom>
          <a:noFill/>
          <a:ln w="9525">
            <a:noFill/>
            <a:miter lim="800000"/>
            <a:headEnd/>
            <a:tailEnd/>
          </a:ln>
        </p:spPr>
      </p:pic>
      <p:pic>
        <p:nvPicPr>
          <p:cNvPr id="36868" name="Picture 2" descr="IMG_6254"/>
          <p:cNvPicPr>
            <a:picLocks noChangeAspect="1" noChangeArrowheads="1"/>
          </p:cNvPicPr>
          <p:nvPr/>
        </p:nvPicPr>
        <p:blipFill>
          <a:blip r:embed="rId4"/>
          <a:srcRect/>
          <a:stretch>
            <a:fillRect/>
          </a:stretch>
        </p:blipFill>
        <p:spPr bwMode="auto">
          <a:xfrm>
            <a:off x="4357688" y="4929188"/>
            <a:ext cx="1719262" cy="1293812"/>
          </a:xfrm>
          <a:prstGeom prst="rect">
            <a:avLst/>
          </a:prstGeom>
          <a:noFill/>
          <a:ln w="9525">
            <a:noFill/>
            <a:miter lim="800000"/>
            <a:headEnd/>
            <a:tailEnd/>
          </a:ln>
        </p:spPr>
      </p:pic>
      <p:pic>
        <p:nvPicPr>
          <p:cNvPr id="36869" name="Picture 1" descr="IMG_6152"/>
          <p:cNvPicPr>
            <a:picLocks noChangeAspect="1" noChangeArrowheads="1"/>
          </p:cNvPicPr>
          <p:nvPr/>
        </p:nvPicPr>
        <p:blipFill>
          <a:blip r:embed="rId5"/>
          <a:srcRect/>
          <a:stretch>
            <a:fillRect/>
          </a:stretch>
        </p:blipFill>
        <p:spPr bwMode="auto">
          <a:xfrm>
            <a:off x="6215063" y="5000625"/>
            <a:ext cx="1700212" cy="1217613"/>
          </a:xfrm>
          <a:prstGeom prst="rect">
            <a:avLst/>
          </a:prstGeom>
          <a:noFill/>
          <a:ln w="9525">
            <a:noFill/>
            <a:miter lim="800000"/>
            <a:headEnd/>
            <a:tailEnd/>
          </a:ln>
        </p:spPr>
      </p:pic>
      <p:sp>
        <p:nvSpPr>
          <p:cNvPr id="36870" name="Rectangle 5"/>
          <p:cNvSpPr>
            <a:spLocks noChangeArrowheads="1"/>
          </p:cNvSpPr>
          <p:nvPr/>
        </p:nvSpPr>
        <p:spPr bwMode="auto">
          <a:xfrm>
            <a:off x="214313" y="357188"/>
            <a:ext cx="8643937" cy="4770437"/>
          </a:xfrm>
          <a:prstGeom prst="rect">
            <a:avLst/>
          </a:prstGeom>
          <a:noFill/>
          <a:ln w="9525">
            <a:noFill/>
            <a:miter lim="800000"/>
            <a:headEnd/>
            <a:tailEnd/>
          </a:ln>
        </p:spPr>
        <p:txBody>
          <a:bodyPr anchor="ctr">
            <a:spAutoFit/>
          </a:bodyPr>
          <a:lstStyle/>
          <a:p>
            <a:pPr eaLnBrk="0" hangingPunct="0"/>
            <a:r>
              <a:rPr lang="en-US" sz="1600">
                <a:cs typeface="Times New Roman" pitchFamily="18" charset="0"/>
              </a:rPr>
              <a:t>i)</a:t>
            </a:r>
            <a:r>
              <a:rPr lang="en-US" sz="1600" b="1">
                <a:cs typeface="Times New Roman" pitchFamily="18" charset="0"/>
              </a:rPr>
              <a:t> Acidity</a:t>
            </a:r>
            <a:endParaRPr lang="en-US" sz="1600"/>
          </a:p>
          <a:p>
            <a:pPr eaLnBrk="0" hangingPunct="0"/>
            <a:r>
              <a:rPr lang="en-US" sz="1600" b="1">
                <a:cs typeface="Times New Roman" pitchFamily="18" charset="0"/>
              </a:rPr>
              <a:t>	</a:t>
            </a:r>
            <a:r>
              <a:rPr lang="en-US" sz="1600">
                <a:cs typeface="Times New Roman" pitchFamily="18" charset="0"/>
              </a:rPr>
              <a:t>Cellulose is attacked by acid and makes the paper brittle, fragile and discolouerd (brown)</a:t>
            </a:r>
            <a:endParaRPr lang="en-US" sz="1600"/>
          </a:p>
          <a:p>
            <a:pPr eaLnBrk="0" hangingPunct="0"/>
            <a:r>
              <a:rPr lang="en-US" sz="1600">
                <a:cs typeface="Times New Roman" pitchFamily="18" charset="0"/>
              </a:rPr>
              <a:t>	The acidity is acquired either by the action of chemicals used in paper making or due to the chemical action with the environment for many years. Carbon-di-oxide forms carbonic acid, oxides of nitrogen form nitric acid, oxides of sulphuric acid which are absorbed by the paper and their acidity is increased. The acidity is measured by PH scale. The PH is the hydrogen ion concentration in the material in the moist condition.</a:t>
            </a:r>
            <a:endParaRPr lang="en-US" sz="1600"/>
          </a:p>
          <a:p>
            <a:pPr eaLnBrk="0" hangingPunct="0"/>
            <a:r>
              <a:rPr lang="en-US" sz="1600">
                <a:cs typeface="Times New Roman" pitchFamily="18" charset="0"/>
              </a:rPr>
              <a:t>During paper manufacture some chemicals like chlorine etc uses as bleaching agents and alum[Al2(SO4)3, K2SO4,24H2O], resin, glue, etc as sizing and filling materials which are also source of acids. Presently maximum papers are preparing from wooden pulp which contains lignin in presence of high humidity it produce Sulphuric acid (H2SO4). From Iron gol ink which contains ferrous and ferric sulphate [FeSO4 &amp; Fe2(SO4)3] which are a important source of acid.</a:t>
            </a:r>
            <a:endParaRPr lang="en-US" sz="1600"/>
          </a:p>
          <a:p>
            <a:pPr eaLnBrk="0" hangingPunct="0"/>
            <a:r>
              <a:rPr lang="en-US" sz="1600">
                <a:cs typeface="Times New Roman" pitchFamily="18" charset="0"/>
              </a:rPr>
              <a:t>Potash Alum[Al2(SO4)3, K2SO4,24H2O] -- High RH------</a:t>
            </a:r>
            <a:r>
              <a:rPr lang="en-US" sz="1600">
                <a:latin typeface="Times New Roman" pitchFamily="18" charset="0"/>
                <a:cs typeface="Times New Roman" pitchFamily="18" charset="0"/>
                <a:sym typeface="Wingdings" pitchFamily="2" charset="2"/>
              </a:rPr>
              <a:t></a:t>
            </a:r>
            <a:r>
              <a:rPr lang="en-US" sz="1600">
                <a:cs typeface="Times New Roman" pitchFamily="18" charset="0"/>
              </a:rPr>
              <a:t>  </a:t>
            </a:r>
            <a:r>
              <a:rPr lang="en-US" sz="1600">
                <a:latin typeface="Times New Roman" pitchFamily="18" charset="0"/>
                <a:cs typeface="Times New Roman" pitchFamily="18" charset="0"/>
                <a:sym typeface="Wingdings" pitchFamily="2" charset="2"/>
              </a:rPr>
              <a:t>Sulphuric Acid (H2SO4)  </a:t>
            </a:r>
            <a:endParaRPr lang="en-US" sz="1600">
              <a:latin typeface="Times New Roman" pitchFamily="18" charset="0"/>
              <a:sym typeface="Wingdings" pitchFamily="2" charset="2"/>
            </a:endParaRPr>
          </a:p>
          <a:p>
            <a:pPr eaLnBrk="0" hangingPunct="0"/>
            <a:r>
              <a:rPr lang="en-US" sz="1600">
                <a:latin typeface="Times New Roman" pitchFamily="18" charset="0"/>
                <a:cs typeface="Times New Roman" pitchFamily="18" charset="0"/>
                <a:sym typeface="Wingdings" pitchFamily="2" charset="2"/>
              </a:rPr>
              <a:t>                                                                    </a:t>
            </a:r>
            <a:endParaRPr lang="en-US" sz="1600">
              <a:latin typeface="Times New Roman" pitchFamily="18" charset="0"/>
              <a:sym typeface="Wingdings" pitchFamily="2" charset="2"/>
            </a:endParaRPr>
          </a:p>
          <a:p>
            <a:pPr eaLnBrk="0" hangingPunct="0"/>
            <a:r>
              <a:rPr lang="en-US" sz="1600">
                <a:latin typeface="Times New Roman" pitchFamily="18" charset="0"/>
                <a:cs typeface="Times New Roman" pitchFamily="18" charset="0"/>
                <a:sym typeface="Wingdings" pitchFamily="2" charset="2"/>
              </a:rPr>
              <a:t>Lignin (binding material of wood fiber  __ High RH -----</a:t>
            </a:r>
            <a:r>
              <a:rPr lang="en-US" sz="1600">
                <a:cs typeface="Times New Roman" pitchFamily="18" charset="0"/>
              </a:rPr>
              <a:t>  </a:t>
            </a:r>
            <a:r>
              <a:rPr lang="en-US" sz="1600">
                <a:latin typeface="Times New Roman" pitchFamily="18" charset="0"/>
                <a:cs typeface="Times New Roman" pitchFamily="18" charset="0"/>
                <a:sym typeface="Wingdings" pitchFamily="2" charset="2"/>
              </a:rPr>
              <a:t>Sulphuric Acid (H2SO4</a:t>
            </a:r>
            <a:r>
              <a:rPr lang="en-US" sz="1600" b="1">
                <a:latin typeface="Times New Roman" pitchFamily="18" charset="0"/>
                <a:cs typeface="Times New Roman" pitchFamily="18" charset="0"/>
                <a:sym typeface="Wingdings" pitchFamily="2" charset="2"/>
              </a:rPr>
              <a:t>)</a:t>
            </a:r>
            <a:endParaRPr lang="en-US" sz="1600">
              <a:latin typeface="Times New Roman" pitchFamily="18" charset="0"/>
              <a:sym typeface="Wingdings" pitchFamily="2" charset="2"/>
            </a:endParaRPr>
          </a:p>
          <a:p>
            <a:pPr eaLnBrk="0" hangingPunct="0"/>
            <a:r>
              <a:rPr lang="en-US" sz="1600">
                <a:latin typeface="Times New Roman" pitchFamily="18" charset="0"/>
                <a:cs typeface="Times New Roman" pitchFamily="18" charset="0"/>
                <a:sym typeface="Wingdings" pitchFamily="2" charset="2"/>
              </a:rPr>
              <a:t>Iron gal ink [FeSO4 &amp; Fe2(SO4)3] ---------- High RH -----</a:t>
            </a:r>
            <a:r>
              <a:rPr lang="en-US" sz="1600">
                <a:cs typeface="Times New Roman" pitchFamily="18" charset="0"/>
              </a:rPr>
              <a:t>  </a:t>
            </a:r>
            <a:r>
              <a:rPr lang="en-US" sz="1600">
                <a:latin typeface="Times New Roman" pitchFamily="18" charset="0"/>
                <a:cs typeface="Times New Roman" pitchFamily="18" charset="0"/>
                <a:sym typeface="Wingdings" pitchFamily="2" charset="2"/>
              </a:rPr>
              <a:t>Sulphuric Acid (H2SO4)</a:t>
            </a:r>
            <a:endParaRPr lang="en-US" sz="1600">
              <a:latin typeface="Times New Roman" pitchFamily="18" charset="0"/>
              <a:sym typeface="Wingdings" pitchFamily="2" charset="2"/>
            </a:endParaRPr>
          </a:p>
          <a:p>
            <a:pPr eaLnBrk="0" hangingPunct="0"/>
            <a:endParaRPr lang="en-US" sz="1600">
              <a:latin typeface="Times New Roman" pitchFamily="18" charset="0"/>
              <a:cs typeface="Times New Roman" pitchFamily="18" charset="0"/>
              <a:sym typeface="Wingdings" pitchFamily="2" charset="2"/>
            </a:endParaRPr>
          </a:p>
        </p:txBody>
      </p:sp>
      <p:sp>
        <p:nvSpPr>
          <p:cNvPr id="36871" name="Rectangle 6"/>
          <p:cNvSpPr>
            <a:spLocks noChangeArrowheads="1"/>
          </p:cNvSpPr>
          <p:nvPr/>
        </p:nvSpPr>
        <p:spPr bwMode="auto">
          <a:xfrm>
            <a:off x="0" y="1401763"/>
            <a:ext cx="9144000" cy="0"/>
          </a:xfrm>
          <a:prstGeom prst="rect">
            <a:avLst/>
          </a:prstGeom>
          <a:noFill/>
          <a:ln w="9525">
            <a:noFill/>
            <a:miter lim="800000"/>
            <a:headEnd/>
            <a:tailEnd/>
          </a:ln>
        </p:spPr>
        <p:txBody>
          <a:bodyPr wrap="none" anchor="ctr">
            <a:spAutoFit/>
          </a:bodyPr>
          <a:lstStyle/>
          <a:p>
            <a:pPr algn="just" eaLnBrk="0" hangingPunct="0"/>
            <a:r>
              <a:rPr lang="en-US" sz="1200">
                <a:cs typeface="Times New Roman" pitchFamily="18" charset="0"/>
              </a:rPr>
              <a:t>   </a:t>
            </a:r>
            <a:endParaRPr lang="en-US"/>
          </a:p>
        </p:txBody>
      </p:sp>
      <p:sp>
        <p:nvSpPr>
          <p:cNvPr id="36872" name="Rectangle 7"/>
          <p:cNvSpPr>
            <a:spLocks noChangeArrowheads="1"/>
          </p:cNvSpPr>
          <p:nvPr/>
        </p:nvSpPr>
        <p:spPr bwMode="auto">
          <a:xfrm>
            <a:off x="0" y="2368550"/>
            <a:ext cx="9144000" cy="0"/>
          </a:xfrm>
          <a:prstGeom prst="rect">
            <a:avLst/>
          </a:prstGeom>
          <a:noFill/>
          <a:ln w="9525">
            <a:noFill/>
            <a:miter lim="800000"/>
            <a:headEnd/>
            <a:tailEnd/>
          </a:ln>
        </p:spPr>
        <p:txBody>
          <a:bodyPr wrap="none" anchor="ctr">
            <a:spAutoFit/>
          </a:bodyPr>
          <a:lstStyle/>
          <a:p>
            <a:pPr algn="just" eaLnBrk="0" hangingPunct="0"/>
            <a:r>
              <a:rPr lang="en-US" sz="1200">
                <a:cs typeface="Times New Roman" pitchFamily="18" charset="0"/>
              </a:rPr>
              <a:t>   </a:t>
            </a:r>
            <a:endParaRPr lang="en-US"/>
          </a:p>
        </p:txBody>
      </p:sp>
      <p:sp>
        <p:nvSpPr>
          <p:cNvPr id="36873" name="Rectangle 8"/>
          <p:cNvSpPr>
            <a:spLocks noChangeArrowheads="1"/>
          </p:cNvSpPr>
          <p:nvPr/>
        </p:nvSpPr>
        <p:spPr bwMode="auto">
          <a:xfrm>
            <a:off x="0" y="3305175"/>
            <a:ext cx="9144000" cy="0"/>
          </a:xfrm>
          <a:prstGeom prst="rect">
            <a:avLst/>
          </a:prstGeom>
          <a:noFill/>
          <a:ln w="9525">
            <a:noFill/>
            <a:miter lim="800000"/>
            <a:headEnd/>
            <a:tailEnd/>
          </a:ln>
        </p:spPr>
        <p:txBody>
          <a:bodyPr wrap="none" anchor="ctr">
            <a:spAutoFit/>
          </a:bodyPr>
          <a:lstStyle/>
          <a:p>
            <a:pPr algn="just" eaLnBrk="0" hangingPunct="0"/>
            <a:r>
              <a:rPr lang="en-US" sz="1200">
                <a:cs typeface="Times New Roman" pitchFamily="18" charset="0"/>
              </a:rPr>
              <a:t>   </a:t>
            </a:r>
            <a:endParaRPr lang="en-US"/>
          </a:p>
        </p:txBody>
      </p:sp>
      <p:sp>
        <p:nvSpPr>
          <p:cNvPr id="36874" name="Rectangle 9"/>
          <p:cNvSpPr>
            <a:spLocks noChangeArrowheads="1"/>
          </p:cNvSpPr>
          <p:nvPr/>
        </p:nvSpPr>
        <p:spPr bwMode="auto">
          <a:xfrm>
            <a:off x="285750" y="6215063"/>
            <a:ext cx="9144000" cy="461962"/>
          </a:xfrm>
          <a:prstGeom prst="rect">
            <a:avLst/>
          </a:prstGeom>
          <a:noFill/>
          <a:ln w="9525">
            <a:noFill/>
            <a:miter lim="800000"/>
            <a:headEnd/>
            <a:tailEnd/>
          </a:ln>
        </p:spPr>
        <p:txBody>
          <a:bodyPr anchor="ctr">
            <a:spAutoFit/>
          </a:bodyPr>
          <a:lstStyle/>
          <a:p>
            <a:pPr algn="ctr" eaLnBrk="0" hangingPunct="0"/>
            <a:r>
              <a:rPr lang="en-US" sz="1200">
                <a:cs typeface="Times New Roman" pitchFamily="18" charset="0"/>
              </a:rPr>
              <a:t>  </a:t>
            </a:r>
            <a:endParaRPr lang="en-US" sz="800"/>
          </a:p>
          <a:p>
            <a:pPr algn="ctr" eaLnBrk="0" hangingPunct="0"/>
            <a:r>
              <a:rPr lang="en-US" sz="1200" b="1" i="1">
                <a:cs typeface="Times New Roman" pitchFamily="18" charset="0"/>
              </a:rPr>
              <a:t>Effect of  Acidity its required Curative Preservation</a:t>
            </a:r>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rrowheads="1"/>
          </p:cNvSpPr>
          <p:nvPr/>
        </p:nvSpPr>
        <p:spPr bwMode="auto">
          <a:xfrm>
            <a:off x="1357313" y="2928938"/>
            <a:ext cx="6072187" cy="523875"/>
          </a:xfrm>
          <a:prstGeom prst="rect">
            <a:avLst/>
          </a:prstGeom>
          <a:noFill/>
          <a:ln w="9525">
            <a:noFill/>
            <a:miter lim="800000"/>
            <a:headEnd/>
            <a:tailEnd/>
          </a:ln>
        </p:spPr>
        <p:txBody>
          <a:bodyPr wrap="none">
            <a:spAutoFit/>
          </a:bodyPr>
          <a:lstStyle/>
          <a:p>
            <a:r>
              <a:rPr lang="en-US" sz="2800"/>
              <a:t>Acid effect on the other types objects</a:t>
            </a:r>
          </a:p>
        </p:txBody>
      </p:sp>
      <p:sp>
        <p:nvSpPr>
          <p:cNvPr id="37891" name="Rectangle 3"/>
          <p:cNvSpPr>
            <a:spLocks noChangeArrowheads="1"/>
          </p:cNvSpPr>
          <p:nvPr/>
        </p:nvSpPr>
        <p:spPr bwMode="auto">
          <a:xfrm>
            <a:off x="1357313" y="1643063"/>
            <a:ext cx="749300" cy="369887"/>
          </a:xfrm>
          <a:prstGeom prst="rect">
            <a:avLst/>
          </a:prstGeom>
          <a:noFill/>
          <a:ln w="9525">
            <a:noFill/>
            <a:miter lim="800000"/>
            <a:headEnd/>
            <a:tailEnd/>
          </a:ln>
        </p:spPr>
        <p:txBody>
          <a:bodyPr wrap="none">
            <a:spAutoFit/>
          </a:bodyPr>
          <a:lstStyle/>
          <a:p>
            <a:r>
              <a:rPr lang="en-US"/>
              <a:t>Metal</a:t>
            </a:r>
          </a:p>
        </p:txBody>
      </p:sp>
      <p:sp>
        <p:nvSpPr>
          <p:cNvPr id="37892" name="Rectangle 4"/>
          <p:cNvSpPr>
            <a:spLocks noChangeArrowheads="1"/>
          </p:cNvSpPr>
          <p:nvPr/>
        </p:nvSpPr>
        <p:spPr bwMode="auto">
          <a:xfrm>
            <a:off x="3643313" y="928688"/>
            <a:ext cx="787400" cy="369887"/>
          </a:xfrm>
          <a:prstGeom prst="rect">
            <a:avLst/>
          </a:prstGeom>
          <a:noFill/>
          <a:ln w="9525">
            <a:noFill/>
            <a:miter lim="800000"/>
            <a:headEnd/>
            <a:tailEnd/>
          </a:ln>
        </p:spPr>
        <p:txBody>
          <a:bodyPr wrap="none">
            <a:spAutoFit/>
          </a:bodyPr>
          <a:lstStyle/>
          <a:p>
            <a:r>
              <a:rPr lang="en-US"/>
              <a:t>Stone</a:t>
            </a:r>
          </a:p>
        </p:txBody>
      </p:sp>
      <p:sp>
        <p:nvSpPr>
          <p:cNvPr id="37893" name="Rectangle 5"/>
          <p:cNvSpPr>
            <a:spLocks noChangeArrowheads="1"/>
          </p:cNvSpPr>
          <p:nvPr/>
        </p:nvSpPr>
        <p:spPr bwMode="auto">
          <a:xfrm>
            <a:off x="6143625" y="1071563"/>
            <a:ext cx="782638" cy="369887"/>
          </a:xfrm>
          <a:prstGeom prst="rect">
            <a:avLst/>
          </a:prstGeom>
          <a:noFill/>
          <a:ln w="9525">
            <a:noFill/>
            <a:miter lim="800000"/>
            <a:headEnd/>
            <a:tailEnd/>
          </a:ln>
        </p:spPr>
        <p:txBody>
          <a:bodyPr wrap="none">
            <a:spAutoFit/>
          </a:bodyPr>
          <a:lstStyle/>
          <a:p>
            <a:r>
              <a:rPr lang="en-US"/>
              <a:t>Wood</a:t>
            </a:r>
          </a:p>
        </p:txBody>
      </p:sp>
      <p:sp>
        <p:nvSpPr>
          <p:cNvPr id="37894" name="Rectangle 6"/>
          <p:cNvSpPr>
            <a:spLocks noChangeArrowheads="1"/>
          </p:cNvSpPr>
          <p:nvPr/>
        </p:nvSpPr>
        <p:spPr bwMode="auto">
          <a:xfrm>
            <a:off x="2928938" y="4857750"/>
            <a:ext cx="2878137" cy="369888"/>
          </a:xfrm>
          <a:prstGeom prst="rect">
            <a:avLst/>
          </a:prstGeom>
          <a:noFill/>
          <a:ln w="9525">
            <a:noFill/>
            <a:miter lim="800000"/>
            <a:headEnd/>
            <a:tailEnd/>
          </a:ln>
        </p:spPr>
        <p:txBody>
          <a:bodyPr wrap="none">
            <a:spAutoFit/>
          </a:bodyPr>
          <a:lstStyle/>
          <a:p>
            <a:r>
              <a:rPr lang="en-US"/>
              <a:t>Leather/vellum/Parchment</a:t>
            </a:r>
          </a:p>
        </p:txBody>
      </p:sp>
      <p:sp>
        <p:nvSpPr>
          <p:cNvPr id="37895" name="Rectangle 7"/>
          <p:cNvSpPr>
            <a:spLocks noChangeArrowheads="1"/>
          </p:cNvSpPr>
          <p:nvPr/>
        </p:nvSpPr>
        <p:spPr bwMode="auto">
          <a:xfrm>
            <a:off x="6143625" y="3857625"/>
            <a:ext cx="2519363" cy="369888"/>
          </a:xfrm>
          <a:prstGeom prst="rect">
            <a:avLst/>
          </a:prstGeom>
          <a:noFill/>
          <a:ln w="9525">
            <a:noFill/>
            <a:miter lim="800000"/>
            <a:headEnd/>
            <a:tailEnd/>
          </a:ln>
        </p:spPr>
        <p:txBody>
          <a:bodyPr wrap="none">
            <a:spAutoFit/>
          </a:bodyPr>
          <a:lstStyle/>
          <a:p>
            <a:r>
              <a:rPr lang="en-US"/>
              <a:t>Bone/Ivory/Horn/Antler</a:t>
            </a:r>
          </a:p>
        </p:txBody>
      </p:sp>
      <p:sp>
        <p:nvSpPr>
          <p:cNvPr id="37896" name="Rectangle 8"/>
          <p:cNvSpPr>
            <a:spLocks noChangeArrowheads="1"/>
          </p:cNvSpPr>
          <p:nvPr/>
        </p:nvSpPr>
        <p:spPr bwMode="auto">
          <a:xfrm>
            <a:off x="7715250" y="2071688"/>
            <a:ext cx="557213" cy="369887"/>
          </a:xfrm>
          <a:prstGeom prst="rect">
            <a:avLst/>
          </a:prstGeom>
          <a:noFill/>
          <a:ln w="9525">
            <a:noFill/>
            <a:miter lim="800000"/>
            <a:headEnd/>
            <a:tailEnd/>
          </a:ln>
        </p:spPr>
        <p:txBody>
          <a:bodyPr wrap="none">
            <a:spAutoFit/>
          </a:bodyPr>
          <a:lstStyle/>
          <a:p>
            <a:r>
              <a:rPr lang="en-US"/>
              <a:t>Silk</a:t>
            </a:r>
          </a:p>
        </p:txBody>
      </p:sp>
      <p:sp>
        <p:nvSpPr>
          <p:cNvPr id="37897" name="Rectangle 9"/>
          <p:cNvSpPr>
            <a:spLocks noChangeArrowheads="1"/>
          </p:cNvSpPr>
          <p:nvPr/>
        </p:nvSpPr>
        <p:spPr bwMode="auto">
          <a:xfrm>
            <a:off x="214313" y="3929063"/>
            <a:ext cx="3300412" cy="369887"/>
          </a:xfrm>
          <a:prstGeom prst="rect">
            <a:avLst/>
          </a:prstGeom>
          <a:noFill/>
          <a:ln w="9525">
            <a:noFill/>
            <a:miter lim="800000"/>
            <a:headEnd/>
            <a:tailEnd/>
          </a:ln>
        </p:spPr>
        <p:txBody>
          <a:bodyPr wrap="none">
            <a:spAutoFit/>
          </a:bodyPr>
          <a:lstStyle/>
          <a:p>
            <a:r>
              <a:rPr lang="en-US"/>
              <a:t>Jute/Cotton/Papyrus/Palm leaf</a:t>
            </a:r>
          </a:p>
        </p:txBody>
      </p:sp>
      <p:cxnSp>
        <p:nvCxnSpPr>
          <p:cNvPr id="14" name="Straight Arrow Connector 13"/>
          <p:cNvCxnSpPr/>
          <p:nvPr/>
        </p:nvCxnSpPr>
        <p:spPr>
          <a:xfrm rot="5400000">
            <a:off x="3000375" y="3643313"/>
            <a:ext cx="357187" cy="714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16200000" flipH="1">
            <a:off x="3929063" y="4143375"/>
            <a:ext cx="1214438" cy="7143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5929313" y="3500438"/>
            <a:ext cx="428625" cy="3571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rot="16200000" flipV="1">
            <a:off x="3536156" y="2178844"/>
            <a:ext cx="1571625" cy="714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5400000" flipH="1" flipV="1">
            <a:off x="4929187" y="1643063"/>
            <a:ext cx="1571625" cy="1143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endCxn id="37896" idx="1"/>
          </p:cNvCxnSpPr>
          <p:nvPr/>
        </p:nvCxnSpPr>
        <p:spPr>
          <a:xfrm flipV="1">
            <a:off x="6286500" y="2255838"/>
            <a:ext cx="1428750" cy="8874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rot="10800000">
            <a:off x="1857375" y="2071688"/>
            <a:ext cx="1285875" cy="10001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428625" y="214313"/>
            <a:ext cx="8501063" cy="7140575"/>
          </a:xfrm>
          <a:prstGeom prst="rect">
            <a:avLst/>
          </a:prstGeom>
          <a:noFill/>
          <a:ln w="9525">
            <a:noFill/>
            <a:miter lim="800000"/>
            <a:headEnd/>
            <a:tailEnd/>
          </a:ln>
        </p:spPr>
        <p:txBody>
          <a:bodyPr anchor="ctr">
            <a:spAutoFit/>
          </a:bodyPr>
          <a:lstStyle/>
          <a:p>
            <a:pPr eaLnBrk="0" hangingPunct="0"/>
            <a:r>
              <a:rPr lang="en-US">
                <a:cs typeface="Times New Roman" pitchFamily="18" charset="0"/>
              </a:rPr>
              <a:t>ii) </a:t>
            </a:r>
            <a:r>
              <a:rPr lang="en-US" b="1">
                <a:cs typeface="Times New Roman" pitchFamily="18" charset="0"/>
              </a:rPr>
              <a:t>Atmospheric Gases</a:t>
            </a:r>
          </a:p>
          <a:p>
            <a:pPr algn="ctr" eaLnBrk="0" hangingPunct="0"/>
            <a:endParaRPr lang="en-US" sz="2800"/>
          </a:p>
          <a:p>
            <a:pPr eaLnBrk="0" hangingPunct="0"/>
            <a:r>
              <a:rPr lang="en-US" sz="2000">
                <a:cs typeface="Times New Roman" pitchFamily="18" charset="0"/>
              </a:rPr>
              <a:t>	</a:t>
            </a:r>
            <a:r>
              <a:rPr lang="en-US">
                <a:cs typeface="Times New Roman" pitchFamily="18" charset="0"/>
              </a:rPr>
              <a:t>carbon-di-oxide, nitrogen oxides, ammonia etc are the most damaging grasses. Because of the ultra-violet rays oxygen is converted in Ozone which affects the cellulose of paper and weakens it.</a:t>
            </a:r>
            <a:endParaRPr lang="en-US"/>
          </a:p>
          <a:p>
            <a:pPr eaLnBrk="0" hangingPunct="0"/>
            <a:r>
              <a:rPr lang="en-US">
                <a:cs typeface="Times New Roman" pitchFamily="18" charset="0"/>
              </a:rPr>
              <a:t>	The most dangerous air pollutant is sulphur-di-oxide. The most common source of this gas is burning of oil and coal. Sulphur-di-oxide. The most common source of this gas is burning of oil and coal. Sulphur-di-oxide attack paper and causes discoloration, embrittlement  and eventual disintegration of paper fibres.</a:t>
            </a:r>
            <a:endParaRPr lang="en-US"/>
          </a:p>
          <a:p>
            <a:pPr eaLnBrk="0" hangingPunct="0"/>
            <a:r>
              <a:rPr lang="en-US">
                <a:cs typeface="Times New Roman" pitchFamily="18" charset="0"/>
              </a:rPr>
              <a:t>Carbon di oxide (CO2) ---------------------- High RH ---------</a:t>
            </a:r>
            <a:r>
              <a:rPr lang="en-US">
                <a:latin typeface="Times New Roman" pitchFamily="18" charset="0"/>
                <a:cs typeface="Times New Roman" pitchFamily="18" charset="0"/>
                <a:sym typeface="Wingdings" pitchFamily="2" charset="2"/>
              </a:rPr>
              <a:t></a:t>
            </a:r>
            <a:r>
              <a:rPr lang="en-US">
                <a:cs typeface="Times New Roman" pitchFamily="18" charset="0"/>
              </a:rPr>
              <a:t>  </a:t>
            </a:r>
            <a:r>
              <a:rPr lang="en-US">
                <a:latin typeface="Times New Roman" pitchFamily="18" charset="0"/>
                <a:cs typeface="Times New Roman" pitchFamily="18" charset="0"/>
                <a:sym typeface="Wingdings" pitchFamily="2" charset="2"/>
              </a:rPr>
              <a:t>Calbonic Acid (H2CO3)</a:t>
            </a:r>
            <a:endParaRPr lang="en-US">
              <a:latin typeface="Times New Roman" pitchFamily="18" charset="0"/>
              <a:sym typeface="Wingdings" pitchFamily="2" charset="2"/>
            </a:endParaRPr>
          </a:p>
          <a:p>
            <a:pPr eaLnBrk="0" hangingPunct="0"/>
            <a:r>
              <a:rPr lang="en-US">
                <a:latin typeface="Times New Roman" pitchFamily="18" charset="0"/>
                <a:cs typeface="Times New Roman" pitchFamily="18" charset="0"/>
                <a:sym typeface="Wingdings" pitchFamily="2" charset="2"/>
              </a:rPr>
              <a:t>Nitrgen Oxcides(NO,N2O, NO2, N2O3) ------ High RH -----</a:t>
            </a:r>
            <a:r>
              <a:rPr lang="en-US">
                <a:cs typeface="Times New Roman" pitchFamily="18" charset="0"/>
              </a:rPr>
              <a:t>  </a:t>
            </a:r>
            <a:r>
              <a:rPr lang="en-US">
                <a:latin typeface="Times New Roman" pitchFamily="18" charset="0"/>
                <a:cs typeface="Times New Roman" pitchFamily="18" charset="0"/>
                <a:sym typeface="Wingdings" pitchFamily="2" charset="2"/>
              </a:rPr>
              <a:t>Nitric Acid (HNO3)</a:t>
            </a:r>
            <a:endParaRPr lang="en-US">
              <a:latin typeface="Times New Roman" pitchFamily="18" charset="0"/>
              <a:sym typeface="Wingdings" pitchFamily="2" charset="2"/>
            </a:endParaRPr>
          </a:p>
          <a:p>
            <a:pPr eaLnBrk="0" hangingPunct="0"/>
            <a:r>
              <a:rPr lang="en-US">
                <a:latin typeface="Times New Roman" pitchFamily="18" charset="0"/>
                <a:cs typeface="Times New Roman" pitchFamily="18" charset="0"/>
                <a:sym typeface="Wingdings" pitchFamily="2" charset="2"/>
              </a:rPr>
              <a:t>Sulpher Oxides (SO2, SO3) ------------------- High RH -----</a:t>
            </a:r>
            <a:r>
              <a:rPr lang="en-US">
                <a:cs typeface="Times New Roman" pitchFamily="18" charset="0"/>
              </a:rPr>
              <a:t>  </a:t>
            </a:r>
            <a:r>
              <a:rPr lang="en-US">
                <a:latin typeface="Times New Roman" pitchFamily="18" charset="0"/>
                <a:cs typeface="Times New Roman" pitchFamily="18" charset="0"/>
                <a:sym typeface="Wingdings" pitchFamily="2" charset="2"/>
              </a:rPr>
              <a:t>Sulphuric Acid (H2SO4)</a:t>
            </a:r>
          </a:p>
          <a:p>
            <a:pPr algn="just" eaLnBrk="0" hangingPunct="0"/>
            <a:endParaRPr lang="en-US">
              <a:cs typeface="Times New Roman" pitchFamily="18" charset="0"/>
            </a:endParaRPr>
          </a:p>
          <a:p>
            <a:pPr algn="just" eaLnBrk="0" hangingPunct="0"/>
            <a:endParaRPr lang="en-US">
              <a:cs typeface="Times New Roman" pitchFamily="18" charset="0"/>
            </a:endParaRPr>
          </a:p>
          <a:p>
            <a:pPr algn="just" eaLnBrk="0" hangingPunct="0"/>
            <a:r>
              <a:rPr lang="en-US">
                <a:cs typeface="Times New Roman" pitchFamily="18" charset="0"/>
              </a:rPr>
              <a:t> iii) </a:t>
            </a:r>
            <a:r>
              <a:rPr lang="en-US" b="1">
                <a:cs typeface="Times New Roman" pitchFamily="18" charset="0"/>
              </a:rPr>
              <a:t>Dust</a:t>
            </a:r>
            <a:endParaRPr lang="en-US"/>
          </a:p>
          <a:p>
            <a:pPr algn="just" eaLnBrk="0" hangingPunct="0"/>
            <a:r>
              <a:rPr lang="en-US">
                <a:cs typeface="Times New Roman" pitchFamily="18" charset="0"/>
              </a:rPr>
              <a:t>	Dust is a mixture of gas particles, solid particles, solidified gas etc. It enters in the spine of the books and causes damage.</a:t>
            </a:r>
            <a:endParaRPr lang="en-US"/>
          </a:p>
          <a:p>
            <a:pPr algn="just" eaLnBrk="0" hangingPunct="0"/>
            <a:endParaRPr lang="en-US">
              <a:cs typeface="Times New Roman" pitchFamily="18" charset="0"/>
            </a:endParaRPr>
          </a:p>
          <a:p>
            <a:pPr algn="just" eaLnBrk="0" hangingPunct="0"/>
            <a:r>
              <a:rPr lang="en-US">
                <a:cs typeface="Times New Roman" pitchFamily="18" charset="0"/>
              </a:rPr>
              <a:t>vi) </a:t>
            </a:r>
            <a:r>
              <a:rPr lang="en-US" b="1">
                <a:cs typeface="Times New Roman" pitchFamily="18" charset="0"/>
              </a:rPr>
              <a:t>Dirt </a:t>
            </a:r>
            <a:endParaRPr lang="en-US"/>
          </a:p>
          <a:p>
            <a:pPr algn="just" eaLnBrk="0" hangingPunct="0"/>
            <a:r>
              <a:rPr lang="en-US" b="1">
                <a:cs typeface="Times New Roman" pitchFamily="18" charset="0"/>
              </a:rPr>
              <a:t>	</a:t>
            </a:r>
            <a:r>
              <a:rPr lang="en-US">
                <a:cs typeface="Times New Roman" pitchFamily="18" charset="0"/>
              </a:rPr>
              <a:t>Dust when mixed with any other liquid becomes dirt. Dust becomes dirt due to moisture and the micro-organisms grow over them and affect the paper.</a:t>
            </a:r>
            <a:endParaRPr lang="en-US"/>
          </a:p>
          <a:p>
            <a:pPr eaLnBrk="0" hangingPunct="0"/>
            <a:endParaRPr lang="en-US">
              <a:latin typeface="Times New Roman" pitchFamily="18" charset="0"/>
              <a:cs typeface="Times New Roman" pitchFamily="18" charset="0"/>
              <a:sym typeface="Wingdings" pitchFamily="2" charset="2"/>
            </a:endParaRPr>
          </a:p>
          <a:p>
            <a:pPr eaLnBrk="0" hangingPunct="0"/>
            <a:endParaRPr lang="en-US" sz="2000">
              <a:latin typeface="Times New Roman" pitchFamily="18" charset="0"/>
              <a:sym typeface="Wingdings" pitchFamily="2" charset="2"/>
            </a:endParaRPr>
          </a:p>
          <a:p>
            <a:pPr eaLnBrk="0" hangingPunct="0"/>
            <a:endParaRPr lang="en-US" sz="2000">
              <a:latin typeface="Times New Roman" pitchFamily="18" charset="0"/>
              <a:cs typeface="Times New Roman" pitchFamily="18" charset="0"/>
              <a:sym typeface="Wingdings" pitchFamily="2" charset="2"/>
            </a:endParaRPr>
          </a:p>
        </p:txBody>
      </p:sp>
      <p:sp>
        <p:nvSpPr>
          <p:cNvPr id="38915" name="Rectangle 2"/>
          <p:cNvSpPr>
            <a:spLocks noChangeArrowheads="1"/>
          </p:cNvSpPr>
          <p:nvPr/>
        </p:nvSpPr>
        <p:spPr bwMode="auto">
          <a:xfrm>
            <a:off x="285750" y="0"/>
            <a:ext cx="8858250" cy="276225"/>
          </a:xfrm>
          <a:prstGeom prst="rect">
            <a:avLst/>
          </a:prstGeom>
          <a:noFill/>
          <a:ln w="9525">
            <a:noFill/>
            <a:miter lim="800000"/>
            <a:headEnd/>
            <a:tailEnd/>
          </a:ln>
        </p:spPr>
        <p:txBody>
          <a:bodyPr anchor="ctr">
            <a:spAutoFit/>
          </a:bodyPr>
          <a:lstStyle/>
          <a:p>
            <a:pPr algn="just" eaLnBrk="0" hangingPunct="0"/>
            <a:r>
              <a:rPr lang="en-US" sz="1200">
                <a:cs typeface="Times New Roman" pitchFamily="18" charset="0"/>
              </a:rPr>
              <a:t>iii</a:t>
            </a:r>
            <a:endParaRPr 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3" descr="IMG_6143"/>
          <p:cNvPicPr>
            <a:picLocks noChangeAspect="1" noChangeArrowheads="1"/>
          </p:cNvPicPr>
          <p:nvPr/>
        </p:nvPicPr>
        <p:blipFill>
          <a:blip r:embed="rId2"/>
          <a:srcRect/>
          <a:stretch>
            <a:fillRect/>
          </a:stretch>
        </p:blipFill>
        <p:spPr bwMode="auto">
          <a:xfrm>
            <a:off x="214313" y="4929188"/>
            <a:ext cx="2214562" cy="1671637"/>
          </a:xfrm>
          <a:prstGeom prst="rect">
            <a:avLst/>
          </a:prstGeom>
          <a:noFill/>
          <a:ln w="9525">
            <a:noFill/>
            <a:miter lim="800000"/>
            <a:headEnd/>
            <a:tailEnd/>
          </a:ln>
        </p:spPr>
      </p:pic>
      <p:pic>
        <p:nvPicPr>
          <p:cNvPr id="39939" name="Picture 2" descr="IMG_6142"/>
          <p:cNvPicPr>
            <a:picLocks noChangeAspect="1" noChangeArrowheads="1"/>
          </p:cNvPicPr>
          <p:nvPr/>
        </p:nvPicPr>
        <p:blipFill>
          <a:blip r:embed="rId3"/>
          <a:srcRect/>
          <a:stretch>
            <a:fillRect/>
          </a:stretch>
        </p:blipFill>
        <p:spPr bwMode="auto">
          <a:xfrm>
            <a:off x="2571750" y="4929188"/>
            <a:ext cx="2214563" cy="1673225"/>
          </a:xfrm>
          <a:prstGeom prst="rect">
            <a:avLst/>
          </a:prstGeom>
          <a:noFill/>
          <a:ln w="9525">
            <a:noFill/>
            <a:miter lim="800000"/>
            <a:headEnd/>
            <a:tailEnd/>
          </a:ln>
        </p:spPr>
      </p:pic>
      <p:pic>
        <p:nvPicPr>
          <p:cNvPr id="39940" name="Picture 1" descr="IMG_5036"/>
          <p:cNvPicPr>
            <a:picLocks noChangeAspect="1" noChangeArrowheads="1"/>
          </p:cNvPicPr>
          <p:nvPr/>
        </p:nvPicPr>
        <p:blipFill>
          <a:blip r:embed="rId4"/>
          <a:srcRect/>
          <a:stretch>
            <a:fillRect/>
          </a:stretch>
        </p:blipFill>
        <p:spPr bwMode="auto">
          <a:xfrm>
            <a:off x="4857750" y="4929188"/>
            <a:ext cx="2571750" cy="1589087"/>
          </a:xfrm>
          <a:prstGeom prst="rect">
            <a:avLst/>
          </a:prstGeom>
          <a:noFill/>
          <a:ln w="9525">
            <a:noFill/>
            <a:miter lim="800000"/>
            <a:headEnd/>
            <a:tailEnd/>
          </a:ln>
        </p:spPr>
      </p:pic>
      <p:sp>
        <p:nvSpPr>
          <p:cNvPr id="39941" name="Rectangle 4"/>
          <p:cNvSpPr>
            <a:spLocks noChangeArrowheads="1"/>
          </p:cNvSpPr>
          <p:nvPr/>
        </p:nvSpPr>
        <p:spPr bwMode="auto">
          <a:xfrm>
            <a:off x="214313" y="357188"/>
            <a:ext cx="8929687" cy="4524375"/>
          </a:xfrm>
          <a:prstGeom prst="rect">
            <a:avLst/>
          </a:prstGeom>
          <a:noFill/>
          <a:ln w="9525">
            <a:noFill/>
            <a:miter lim="800000"/>
            <a:headEnd/>
            <a:tailEnd/>
          </a:ln>
        </p:spPr>
        <p:txBody>
          <a:bodyPr anchor="ctr">
            <a:spAutoFit/>
          </a:bodyPr>
          <a:lstStyle/>
          <a:p>
            <a:pPr eaLnBrk="0" hangingPunct="0">
              <a:tabLst>
                <a:tab pos="1371600" algn="l"/>
              </a:tabLst>
            </a:pPr>
            <a:r>
              <a:rPr lang="en-US" b="1">
                <a:cs typeface="Times New Roman" pitchFamily="18" charset="0"/>
              </a:rPr>
              <a:t>v) Human Factors</a:t>
            </a:r>
            <a:endParaRPr lang="en-US"/>
          </a:p>
          <a:p>
            <a:pPr eaLnBrk="0" hangingPunct="0">
              <a:tabLst>
                <a:tab pos="1371600" algn="l"/>
              </a:tabLst>
            </a:pPr>
            <a:r>
              <a:rPr lang="en-US" b="1">
                <a:cs typeface="Times New Roman" pitchFamily="18" charset="0"/>
              </a:rPr>
              <a:t>	</a:t>
            </a:r>
            <a:r>
              <a:rPr lang="en-US">
                <a:cs typeface="Times New Roman" pitchFamily="18" charset="0"/>
              </a:rPr>
              <a:t>Besides chemical, physical and biological factors, human factors are also responsible for the deterioration of paper.</a:t>
            </a:r>
            <a:endParaRPr lang="en-US"/>
          </a:p>
          <a:p>
            <a:pPr eaLnBrk="0" hangingPunct="0">
              <a:tabLst>
                <a:tab pos="1371600" algn="l"/>
              </a:tabLst>
            </a:pPr>
            <a:r>
              <a:rPr lang="en-US">
                <a:cs typeface="Times New Roman" pitchFamily="18" charset="0"/>
              </a:rPr>
              <a:t>		i)   Innocence and negligence</a:t>
            </a:r>
            <a:endParaRPr lang="en-US"/>
          </a:p>
          <a:p>
            <a:pPr eaLnBrk="0" hangingPunct="0">
              <a:tabLst>
                <a:tab pos="1371600" algn="l"/>
              </a:tabLst>
            </a:pPr>
            <a:r>
              <a:rPr lang="en-US">
                <a:cs typeface="Times New Roman" pitchFamily="18" charset="0"/>
              </a:rPr>
              <a:t>		ii)  Rough handling</a:t>
            </a:r>
            <a:endParaRPr lang="en-US"/>
          </a:p>
          <a:p>
            <a:pPr eaLnBrk="0" hangingPunct="0">
              <a:tabLst>
                <a:tab pos="1371600" algn="l"/>
              </a:tabLst>
            </a:pPr>
            <a:r>
              <a:rPr lang="en-US">
                <a:cs typeface="Times New Roman" pitchFamily="18" charset="0"/>
              </a:rPr>
              <a:t>		iii) Improper Storage</a:t>
            </a:r>
            <a:endParaRPr lang="en-US"/>
          </a:p>
          <a:p>
            <a:pPr eaLnBrk="0" hangingPunct="0">
              <a:tabLst>
                <a:tab pos="1371600" algn="l"/>
              </a:tabLst>
            </a:pPr>
            <a:r>
              <a:rPr lang="en-US">
                <a:cs typeface="Times New Roman" pitchFamily="18" charset="0"/>
              </a:rPr>
              <a:t>		iv) Repairing with scotch tape</a:t>
            </a:r>
            <a:endParaRPr lang="en-US"/>
          </a:p>
          <a:p>
            <a:pPr eaLnBrk="0" hangingPunct="0">
              <a:tabLst>
                <a:tab pos="1371600" algn="l"/>
              </a:tabLst>
            </a:pPr>
            <a:r>
              <a:rPr lang="en-US" b="1">
                <a:cs typeface="Times New Roman" pitchFamily="18" charset="0"/>
              </a:rPr>
              <a:t>		</a:t>
            </a:r>
            <a:r>
              <a:rPr lang="en-US">
                <a:cs typeface="Times New Roman" pitchFamily="18" charset="0"/>
              </a:rPr>
              <a:t>v)  Ink or coffee stain</a:t>
            </a:r>
            <a:endParaRPr lang="en-US"/>
          </a:p>
          <a:p>
            <a:pPr eaLnBrk="0" hangingPunct="0">
              <a:tabLst>
                <a:tab pos="1371600" algn="l"/>
              </a:tabLst>
            </a:pPr>
            <a:r>
              <a:rPr lang="en-US">
                <a:cs typeface="Times New Roman" pitchFamily="18" charset="0"/>
              </a:rPr>
              <a:t>		vi) Dog marking</a:t>
            </a:r>
            <a:endParaRPr lang="en-US"/>
          </a:p>
          <a:p>
            <a:pPr eaLnBrk="0" hangingPunct="0">
              <a:tabLst>
                <a:tab pos="1371600" algn="l"/>
              </a:tabLst>
            </a:pPr>
            <a:r>
              <a:rPr lang="en-US">
                <a:cs typeface="Times New Roman" pitchFamily="18" charset="0"/>
              </a:rPr>
              <a:t>		vii) Writing with ball pen </a:t>
            </a:r>
            <a:endParaRPr lang="en-US"/>
          </a:p>
          <a:p>
            <a:pPr eaLnBrk="0" hangingPunct="0">
              <a:tabLst>
                <a:tab pos="1371600" algn="l"/>
              </a:tabLst>
            </a:pPr>
            <a:r>
              <a:rPr lang="en-US">
                <a:cs typeface="Times New Roman" pitchFamily="18" charset="0"/>
              </a:rPr>
              <a:t>		viii) Covering with acidic paper</a:t>
            </a:r>
            <a:endParaRPr lang="en-US"/>
          </a:p>
          <a:p>
            <a:pPr eaLnBrk="0" hangingPunct="0">
              <a:tabLst>
                <a:tab pos="1371600" algn="l"/>
              </a:tabLst>
            </a:pPr>
            <a:r>
              <a:rPr lang="en-US">
                <a:cs typeface="Times New Roman" pitchFamily="18" charset="0"/>
              </a:rPr>
              <a:t>		ix) Using metallic pins and clips- The pins &amp; clips get rusted and affect </a:t>
            </a:r>
            <a:endParaRPr lang="en-US"/>
          </a:p>
          <a:p>
            <a:pPr eaLnBrk="0" hangingPunct="0">
              <a:tabLst>
                <a:tab pos="1371600" algn="l"/>
              </a:tabLst>
            </a:pPr>
            <a:r>
              <a:rPr lang="en-US">
                <a:cs typeface="Times New Roman" pitchFamily="18" charset="0"/>
              </a:rPr>
              <a:t>		      the paper.</a:t>
            </a:r>
            <a:endParaRPr lang="en-US"/>
          </a:p>
          <a:p>
            <a:pPr eaLnBrk="0" hangingPunct="0">
              <a:buFontTx/>
              <a:buChar char="•"/>
              <a:tabLst>
                <a:tab pos="1371600" algn="l"/>
              </a:tabLst>
            </a:pPr>
            <a:r>
              <a:rPr lang="en-US">
                <a:cs typeface="Times New Roman" pitchFamily="18" charset="0"/>
              </a:rPr>
              <a:t>Keeping paper inside the books- This results in warping of covers</a:t>
            </a:r>
            <a:endParaRPr lang="en-US"/>
          </a:p>
          <a:p>
            <a:pPr eaLnBrk="0" hangingPunct="0">
              <a:tabLst>
                <a:tab pos="1371600" algn="l"/>
              </a:tabLst>
            </a:pPr>
            <a:endParaRPr lang="en-US"/>
          </a:p>
        </p:txBody>
      </p:sp>
      <p:sp>
        <p:nvSpPr>
          <p:cNvPr id="39942" name="Rectangle 5"/>
          <p:cNvSpPr>
            <a:spLocks noChangeArrowheads="1"/>
          </p:cNvSpPr>
          <p:nvPr/>
        </p:nvSpPr>
        <p:spPr bwMode="auto">
          <a:xfrm>
            <a:off x="0" y="1665288"/>
            <a:ext cx="9144000" cy="0"/>
          </a:xfrm>
          <a:prstGeom prst="rect">
            <a:avLst/>
          </a:prstGeom>
          <a:noFill/>
          <a:ln w="9525">
            <a:noFill/>
            <a:miter lim="800000"/>
            <a:headEnd/>
            <a:tailEnd/>
          </a:ln>
        </p:spPr>
        <p:txBody>
          <a:bodyPr wrap="none" anchor="ctr">
            <a:spAutoFit/>
          </a:bodyPr>
          <a:lstStyle/>
          <a:p>
            <a:pPr algn="just" eaLnBrk="0" hangingPunct="0"/>
            <a:r>
              <a:rPr lang="en-US" sz="1200">
                <a:cs typeface="Times New Roman" pitchFamily="18" charset="0"/>
              </a:rPr>
              <a:t>     </a:t>
            </a:r>
            <a:endParaRPr lang="en-US"/>
          </a:p>
        </p:txBody>
      </p:sp>
      <p:sp>
        <p:nvSpPr>
          <p:cNvPr id="39943" name="Rectangle 6"/>
          <p:cNvSpPr>
            <a:spLocks noChangeArrowheads="1"/>
          </p:cNvSpPr>
          <p:nvPr/>
        </p:nvSpPr>
        <p:spPr bwMode="auto">
          <a:xfrm>
            <a:off x="0" y="2870200"/>
            <a:ext cx="9144000" cy="0"/>
          </a:xfrm>
          <a:prstGeom prst="rect">
            <a:avLst/>
          </a:prstGeom>
          <a:noFill/>
          <a:ln w="9525">
            <a:noFill/>
            <a:miter lim="800000"/>
            <a:headEnd/>
            <a:tailEnd/>
          </a:ln>
        </p:spPr>
        <p:txBody>
          <a:bodyPr wrap="none" anchor="ctr">
            <a:spAutoFit/>
          </a:bodyPr>
          <a:lstStyle/>
          <a:p>
            <a:pPr algn="just" eaLnBrk="0" hangingPunct="0"/>
            <a:r>
              <a:rPr lang="en-US" sz="1200">
                <a:cs typeface="Times New Roman" pitchFamily="18" charset="0"/>
              </a:rPr>
              <a:t>    </a:t>
            </a:r>
            <a:endParaRPr lang="en-US"/>
          </a:p>
        </p:txBody>
      </p:sp>
      <p:sp>
        <p:nvSpPr>
          <p:cNvPr id="39944" name="Rectangle 7"/>
          <p:cNvSpPr>
            <a:spLocks noChangeArrowheads="1"/>
          </p:cNvSpPr>
          <p:nvPr/>
        </p:nvSpPr>
        <p:spPr bwMode="auto">
          <a:xfrm>
            <a:off x="0" y="4070350"/>
            <a:ext cx="9144000" cy="457200"/>
          </a:xfrm>
          <a:prstGeom prst="rect">
            <a:avLst/>
          </a:prstGeom>
          <a:noFill/>
          <a:ln w="9525">
            <a:noFill/>
            <a:miter lim="800000"/>
            <a:headEnd/>
            <a:tailEnd/>
          </a:ln>
        </p:spPr>
        <p:txBody>
          <a:bodyPr wrap="none" anchor="ctr">
            <a:spAutoFit/>
          </a:bodyPr>
          <a:lstStyle/>
          <a:p>
            <a:pPr eaLnBrk="0" hangingPunct="0"/>
            <a:endParaRPr lang="en-US"/>
          </a:p>
        </p:txBody>
      </p:sp>
      <p:sp>
        <p:nvSpPr>
          <p:cNvPr id="39945" name="Rectangle 9"/>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pic>
        <p:nvPicPr>
          <p:cNvPr id="39946" name="Picture 8" descr="IMG_5029"/>
          <p:cNvPicPr>
            <a:picLocks noChangeAspect="1" noChangeArrowheads="1"/>
          </p:cNvPicPr>
          <p:nvPr/>
        </p:nvPicPr>
        <p:blipFill>
          <a:blip r:embed="rId5"/>
          <a:srcRect/>
          <a:stretch>
            <a:fillRect/>
          </a:stretch>
        </p:blipFill>
        <p:spPr bwMode="auto">
          <a:xfrm>
            <a:off x="5572125" y="1357313"/>
            <a:ext cx="3297238" cy="1857375"/>
          </a:xfrm>
          <a:prstGeom prst="rect">
            <a:avLst/>
          </a:prstGeom>
          <a:noFill/>
          <a:ln w="9525">
            <a:noFill/>
            <a:miter lim="800000"/>
            <a:headEnd/>
            <a:tailEnd/>
          </a:ln>
        </p:spPr>
      </p:pic>
      <p:sp>
        <p:nvSpPr>
          <p:cNvPr id="39947" name="Rectangle 11"/>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pic>
        <p:nvPicPr>
          <p:cNvPr id="39948" name="Picture 10" descr="IMG_5030"/>
          <p:cNvPicPr>
            <a:picLocks noChangeAspect="1" noChangeArrowheads="1"/>
          </p:cNvPicPr>
          <p:nvPr/>
        </p:nvPicPr>
        <p:blipFill>
          <a:blip r:embed="rId6"/>
          <a:srcRect/>
          <a:stretch>
            <a:fillRect/>
          </a:stretch>
        </p:blipFill>
        <p:spPr bwMode="auto">
          <a:xfrm>
            <a:off x="285750" y="2214563"/>
            <a:ext cx="1801813" cy="9477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1"/>
          <p:cNvSpPr>
            <a:spLocks noChangeArrowheads="1"/>
          </p:cNvSpPr>
          <p:nvPr/>
        </p:nvSpPr>
        <p:spPr bwMode="auto">
          <a:xfrm>
            <a:off x="500063" y="285750"/>
            <a:ext cx="8643937" cy="4954588"/>
          </a:xfrm>
          <a:prstGeom prst="rect">
            <a:avLst/>
          </a:prstGeom>
          <a:noFill/>
          <a:ln w="9525">
            <a:noFill/>
            <a:miter lim="800000"/>
            <a:headEnd/>
            <a:tailEnd/>
          </a:ln>
        </p:spPr>
        <p:txBody>
          <a:bodyPr anchor="ctr">
            <a:spAutoFit/>
          </a:bodyPr>
          <a:lstStyle/>
          <a:p>
            <a:pPr eaLnBrk="0" hangingPunct="0">
              <a:tabLst>
                <a:tab pos="1600200" algn="l"/>
              </a:tabLst>
            </a:pPr>
            <a:r>
              <a:rPr lang="en-US" sz="2800" b="1">
                <a:cs typeface="Times New Roman" pitchFamily="18" charset="0"/>
              </a:rPr>
              <a:t>Care and Maintenance of Organic Materials</a:t>
            </a:r>
            <a:endParaRPr lang="en-US" sz="2800"/>
          </a:p>
          <a:p>
            <a:pPr eaLnBrk="0" hangingPunct="0">
              <a:tabLst>
                <a:tab pos="1600200" algn="l"/>
              </a:tabLst>
            </a:pPr>
            <a:r>
              <a:rPr lang="en-US" sz="2400" b="1">
                <a:cs typeface="Times New Roman" pitchFamily="18" charset="0"/>
              </a:rPr>
              <a:t>	</a:t>
            </a:r>
          </a:p>
          <a:p>
            <a:pPr eaLnBrk="0" hangingPunct="0">
              <a:tabLst>
                <a:tab pos="1600200" algn="l"/>
              </a:tabLst>
            </a:pPr>
            <a:endParaRPr lang="en-US" sz="2400" b="1">
              <a:cs typeface="Times New Roman" pitchFamily="18" charset="0"/>
            </a:endParaRPr>
          </a:p>
          <a:p>
            <a:pPr eaLnBrk="0" hangingPunct="0">
              <a:tabLst>
                <a:tab pos="1600200" algn="l"/>
              </a:tabLst>
            </a:pPr>
            <a:r>
              <a:rPr lang="en-US" sz="2400">
                <a:cs typeface="Times New Roman" pitchFamily="18" charset="0"/>
              </a:rPr>
              <a:t>In conservation of paper documents, two aspects are involved:</a:t>
            </a:r>
            <a:endParaRPr lang="en-US" sz="2400"/>
          </a:p>
          <a:p>
            <a:pPr eaLnBrk="0" hangingPunct="0">
              <a:buFontTx/>
              <a:buChar char="•"/>
              <a:tabLst>
                <a:tab pos="1600200" algn="l"/>
              </a:tabLst>
            </a:pPr>
            <a:r>
              <a:rPr lang="en-US" sz="2400">
                <a:cs typeface="Times New Roman" pitchFamily="18" charset="0"/>
              </a:rPr>
              <a:t>Preventive conservation.</a:t>
            </a:r>
            <a:endParaRPr lang="en-US" sz="2400"/>
          </a:p>
          <a:p>
            <a:pPr eaLnBrk="0" hangingPunct="0">
              <a:buFontTx/>
              <a:buChar char="•"/>
              <a:tabLst>
                <a:tab pos="1600200" algn="l"/>
              </a:tabLst>
            </a:pPr>
            <a:r>
              <a:rPr lang="en-US" sz="2400">
                <a:cs typeface="Times New Roman" pitchFamily="18" charset="0"/>
              </a:rPr>
              <a:t>Curative conservation.</a:t>
            </a:r>
            <a:endParaRPr lang="en-US" sz="2400"/>
          </a:p>
          <a:p>
            <a:pPr eaLnBrk="0" hangingPunct="0">
              <a:tabLst>
                <a:tab pos="1600200" algn="l"/>
              </a:tabLst>
            </a:pPr>
            <a:r>
              <a:rPr lang="en-US" sz="2400">
                <a:cs typeface="Times New Roman" pitchFamily="18" charset="0"/>
              </a:rPr>
              <a:t>	</a:t>
            </a:r>
          </a:p>
          <a:p>
            <a:pPr eaLnBrk="0" hangingPunct="0">
              <a:tabLst>
                <a:tab pos="1600200" algn="l"/>
              </a:tabLst>
            </a:pPr>
            <a:r>
              <a:rPr lang="en-US" sz="2400">
                <a:cs typeface="Times New Roman" pitchFamily="18" charset="0"/>
              </a:rPr>
              <a:t>For preservation of organic documents certain precautions for their proper maintenance have to be taken. Even after it is restored and repaired, it needs constant care for its preservation as organic documents or materials are subject to natural ageing and decay.</a:t>
            </a:r>
            <a:endParaRPr lang="en-US" sz="2400"/>
          </a:p>
          <a:p>
            <a:pPr eaLnBrk="0" hangingPunct="0">
              <a:tabLst>
                <a:tab pos="1600200" algn="l"/>
              </a:tabLst>
            </a:pPr>
            <a:endParaRPr lang="en-US" sz="240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HP\Desktop\Chhabi\IMG_3118.JPG"/>
          <p:cNvPicPr>
            <a:picLocks noChangeAspect="1" noChangeArrowheads="1"/>
          </p:cNvPicPr>
          <p:nvPr/>
        </p:nvPicPr>
        <p:blipFill>
          <a:blip r:embed="rId4"/>
          <a:srcRect/>
          <a:stretch>
            <a:fillRect/>
          </a:stretch>
        </p:blipFill>
        <p:spPr bwMode="auto">
          <a:xfrm rot="1032525">
            <a:off x="-176213" y="1409700"/>
            <a:ext cx="2038351" cy="1528763"/>
          </a:xfrm>
          <a:prstGeom prst="rect">
            <a:avLst/>
          </a:prstGeom>
          <a:noFill/>
          <a:ln w="9525">
            <a:noFill/>
            <a:miter lim="800000"/>
            <a:headEnd/>
            <a:tailEnd/>
          </a:ln>
        </p:spPr>
      </p:pic>
      <p:pic>
        <p:nvPicPr>
          <p:cNvPr id="1028" name="Picture 4" descr="C:\Users\HP\Desktop\Chhabi\IMG_3125.JPG"/>
          <p:cNvPicPr>
            <a:picLocks noChangeAspect="1" noChangeArrowheads="1"/>
          </p:cNvPicPr>
          <p:nvPr/>
        </p:nvPicPr>
        <p:blipFill>
          <a:blip r:embed="rId5"/>
          <a:srcRect/>
          <a:stretch>
            <a:fillRect/>
          </a:stretch>
        </p:blipFill>
        <p:spPr bwMode="auto">
          <a:xfrm>
            <a:off x="-285750" y="3786188"/>
            <a:ext cx="2247900" cy="1685925"/>
          </a:xfrm>
          <a:prstGeom prst="rect">
            <a:avLst/>
          </a:prstGeom>
          <a:noFill/>
          <a:ln w="9525">
            <a:noFill/>
            <a:miter lim="800000"/>
            <a:headEnd/>
            <a:tailEnd/>
          </a:ln>
        </p:spPr>
      </p:pic>
      <p:pic>
        <p:nvPicPr>
          <p:cNvPr id="1029" name="Picture 863" descr="DSC01104"/>
          <p:cNvPicPr>
            <a:picLocks noChangeAspect="1" noChangeArrowheads="1"/>
          </p:cNvPicPr>
          <p:nvPr/>
        </p:nvPicPr>
        <p:blipFill>
          <a:blip r:embed="rId6"/>
          <a:srcRect/>
          <a:stretch>
            <a:fillRect/>
          </a:stretch>
        </p:blipFill>
        <p:spPr bwMode="auto">
          <a:xfrm rot="674711">
            <a:off x="111125" y="5311775"/>
            <a:ext cx="2136775" cy="1350963"/>
          </a:xfrm>
          <a:prstGeom prst="rect">
            <a:avLst/>
          </a:prstGeom>
          <a:noFill/>
          <a:ln w="9525">
            <a:noFill/>
            <a:miter lim="800000"/>
            <a:headEnd/>
            <a:tailEnd/>
          </a:ln>
        </p:spPr>
      </p:pic>
      <p:sp>
        <p:nvSpPr>
          <p:cNvPr id="1030" name="Rectangle 4"/>
          <p:cNvSpPr>
            <a:spLocks noChangeArrowheads="1"/>
          </p:cNvSpPr>
          <p:nvPr/>
        </p:nvSpPr>
        <p:spPr bwMode="auto">
          <a:xfrm>
            <a:off x="1714500" y="727075"/>
            <a:ext cx="6786563" cy="6953250"/>
          </a:xfrm>
          <a:prstGeom prst="rect">
            <a:avLst/>
          </a:prstGeom>
          <a:noFill/>
          <a:ln w="9525">
            <a:noFill/>
            <a:miter lim="800000"/>
            <a:headEnd/>
            <a:tailEnd/>
          </a:ln>
        </p:spPr>
        <p:txBody>
          <a:bodyPr>
            <a:spAutoFit/>
          </a:bodyPr>
          <a:lstStyle/>
          <a:p>
            <a:pPr eaLnBrk="0" hangingPunct="0">
              <a:spcBef>
                <a:spcPct val="30000"/>
              </a:spcBef>
            </a:pPr>
            <a:r>
              <a:rPr lang="en-US" sz="2400"/>
              <a:t>Living Museum deals with both Tangible and Intangible heritage</a:t>
            </a:r>
          </a:p>
          <a:p>
            <a:pPr eaLnBrk="0" hangingPunct="0">
              <a:spcBef>
                <a:spcPct val="30000"/>
              </a:spcBef>
              <a:buFont typeface="Wingdings" pitchFamily="2" charset="2"/>
              <a:buChar char="v"/>
            </a:pPr>
            <a:r>
              <a:rPr lang="en-US"/>
              <a:t>Intangible Heritage </a:t>
            </a:r>
          </a:p>
          <a:p>
            <a:pPr eaLnBrk="0" hangingPunct="0">
              <a:spcBef>
                <a:spcPct val="30000"/>
              </a:spcBef>
            </a:pPr>
            <a:r>
              <a:rPr lang="en-US"/>
              <a:t>	Utsavs and Anustans</a:t>
            </a:r>
          </a:p>
          <a:p>
            <a:pPr eaLnBrk="0" hangingPunct="0">
              <a:spcBef>
                <a:spcPct val="30000"/>
              </a:spcBef>
            </a:pPr>
            <a:r>
              <a:rPr lang="en-US"/>
              <a:t>	Traditional Cultural programmes</a:t>
            </a:r>
          </a:p>
          <a:p>
            <a:pPr eaLnBrk="0" hangingPunct="0">
              <a:spcBef>
                <a:spcPct val="30000"/>
              </a:spcBef>
            </a:pPr>
            <a:r>
              <a:rPr lang="en-US"/>
              <a:t>	Classes with in nature etc.</a:t>
            </a:r>
          </a:p>
          <a:p>
            <a:pPr eaLnBrk="0" hangingPunct="0">
              <a:spcBef>
                <a:spcPct val="30000"/>
              </a:spcBef>
              <a:buFont typeface="Wingdings" pitchFamily="2" charset="2"/>
              <a:buChar char="v"/>
            </a:pPr>
            <a:r>
              <a:rPr lang="en-US"/>
              <a:t>Tangible</a:t>
            </a:r>
          </a:p>
          <a:p>
            <a:pPr eaLnBrk="0" hangingPunct="0">
              <a:spcBef>
                <a:spcPct val="30000"/>
              </a:spcBef>
            </a:pPr>
            <a:r>
              <a:rPr lang="en-US"/>
              <a:t>	Historical  Architectures</a:t>
            </a:r>
          </a:p>
          <a:p>
            <a:pPr eaLnBrk="0" hangingPunct="0">
              <a:spcBef>
                <a:spcPct val="30000"/>
              </a:spcBef>
            </a:pPr>
            <a:r>
              <a:rPr lang="en-US"/>
              <a:t>	Murals</a:t>
            </a:r>
          </a:p>
          <a:p>
            <a:pPr eaLnBrk="0" hangingPunct="0">
              <a:spcBef>
                <a:spcPct val="30000"/>
              </a:spcBef>
            </a:pPr>
            <a:r>
              <a:rPr lang="en-US"/>
              <a:t>	Reliefs</a:t>
            </a:r>
          </a:p>
          <a:p>
            <a:pPr eaLnBrk="0" hangingPunct="0">
              <a:spcBef>
                <a:spcPct val="30000"/>
              </a:spcBef>
            </a:pPr>
            <a:r>
              <a:rPr lang="en-US"/>
              <a:t>	Sculptors</a:t>
            </a:r>
          </a:p>
          <a:p>
            <a:pPr eaLnBrk="0" hangingPunct="0">
              <a:spcBef>
                <a:spcPct val="30000"/>
              </a:spcBef>
            </a:pPr>
            <a:r>
              <a:rPr lang="en-US"/>
              <a:t>	Gardens</a:t>
            </a:r>
          </a:p>
          <a:p>
            <a:pPr eaLnBrk="0" hangingPunct="0">
              <a:spcBef>
                <a:spcPct val="30000"/>
              </a:spcBef>
            </a:pPr>
            <a:r>
              <a:rPr lang="en-US"/>
              <a:t>	Personal belongings</a:t>
            </a:r>
          </a:p>
          <a:p>
            <a:pPr eaLnBrk="0" hangingPunct="0">
              <a:spcBef>
                <a:spcPct val="30000"/>
              </a:spcBef>
            </a:pPr>
            <a:r>
              <a:rPr lang="en-US"/>
              <a:t>	His manuscripts and letters</a:t>
            </a:r>
          </a:p>
          <a:p>
            <a:pPr eaLnBrk="0" hangingPunct="0">
              <a:spcBef>
                <a:spcPct val="30000"/>
              </a:spcBef>
            </a:pPr>
            <a:r>
              <a:rPr lang="en-US"/>
              <a:t>	Paintings</a:t>
            </a:r>
          </a:p>
          <a:p>
            <a:pPr eaLnBrk="0" hangingPunct="0">
              <a:spcBef>
                <a:spcPct val="30000"/>
              </a:spcBef>
            </a:pPr>
            <a:r>
              <a:rPr lang="en-US"/>
              <a:t>	Photographs</a:t>
            </a:r>
          </a:p>
          <a:p>
            <a:pPr eaLnBrk="0" hangingPunct="0">
              <a:spcBef>
                <a:spcPct val="30000"/>
              </a:spcBef>
            </a:pPr>
            <a:r>
              <a:rPr lang="en-US"/>
              <a:t>	Books etc.</a:t>
            </a:r>
          </a:p>
          <a:p>
            <a:pPr eaLnBrk="0" hangingPunct="0">
              <a:spcBef>
                <a:spcPct val="30000"/>
              </a:spcBef>
            </a:pPr>
            <a:r>
              <a:rPr lang="en-US"/>
              <a:t>	</a:t>
            </a:r>
          </a:p>
          <a:p>
            <a:pPr eaLnBrk="0" hangingPunct="0">
              <a:spcBef>
                <a:spcPct val="30000"/>
              </a:spcBef>
            </a:pPr>
            <a:r>
              <a:rPr lang="en-US"/>
              <a:t>  </a:t>
            </a:r>
            <a:endParaRPr lang="en-IN"/>
          </a:p>
        </p:txBody>
      </p:sp>
      <p:pic>
        <p:nvPicPr>
          <p:cNvPr id="1031" name="Picture 9" descr="IMG_1535"/>
          <p:cNvPicPr>
            <a:picLocks noChangeAspect="1" noChangeArrowheads="1"/>
          </p:cNvPicPr>
          <p:nvPr/>
        </p:nvPicPr>
        <p:blipFill>
          <a:blip r:embed="rId7"/>
          <a:srcRect/>
          <a:stretch>
            <a:fillRect/>
          </a:stretch>
        </p:blipFill>
        <p:spPr bwMode="auto">
          <a:xfrm>
            <a:off x="6143625" y="2428875"/>
            <a:ext cx="2671763" cy="1857375"/>
          </a:xfrm>
          <a:prstGeom prst="rect">
            <a:avLst/>
          </a:prstGeom>
          <a:noFill/>
          <a:ln w="9525">
            <a:noFill/>
            <a:miter lim="800000"/>
            <a:headEnd/>
            <a:tailEnd/>
          </a:ln>
        </p:spPr>
      </p:pic>
      <p:pic>
        <p:nvPicPr>
          <p:cNvPr id="1032" name="Picture 10" descr="IMG_1536"/>
          <p:cNvPicPr>
            <a:picLocks noChangeAspect="1" noChangeArrowheads="1"/>
          </p:cNvPicPr>
          <p:nvPr/>
        </p:nvPicPr>
        <p:blipFill>
          <a:blip r:embed="rId8"/>
          <a:srcRect/>
          <a:stretch>
            <a:fillRect/>
          </a:stretch>
        </p:blipFill>
        <p:spPr bwMode="auto">
          <a:xfrm>
            <a:off x="6072188" y="4429125"/>
            <a:ext cx="2798762" cy="1911350"/>
          </a:xfrm>
          <a:prstGeom prst="rect">
            <a:avLst/>
          </a:prstGeom>
          <a:noFill/>
          <a:ln w="9525">
            <a:noFill/>
            <a:miter lim="800000"/>
            <a:headEnd/>
            <a:tailEnd/>
          </a:ln>
        </p:spPr>
      </p:pic>
      <p:graphicFrame>
        <p:nvGraphicFramePr>
          <p:cNvPr id="1026" name="Object 5"/>
          <p:cNvGraphicFramePr>
            <a:graphicFrameLocks noChangeAspect="1"/>
          </p:cNvGraphicFramePr>
          <p:nvPr/>
        </p:nvGraphicFramePr>
        <p:xfrm>
          <a:off x="0" y="500063"/>
          <a:ext cx="1790700" cy="1343025"/>
        </p:xfrm>
        <a:graphic>
          <a:graphicData uri="http://schemas.openxmlformats.org/presentationml/2006/ole">
            <p:oleObj spid="_x0000_s1026" name="Picture" r:id="rId9" imgW="3885714" imgH="2914286" progId="StaticMetafile">
              <p:embed/>
            </p:oleObj>
          </a:graphicData>
        </a:graphic>
      </p:graphicFrame>
      <p:pic>
        <p:nvPicPr>
          <p:cNvPr id="1033" name="Picture 6" descr="P3110047"/>
          <p:cNvPicPr>
            <a:picLocks noChangeAspect="1" noChangeArrowheads="1"/>
          </p:cNvPicPr>
          <p:nvPr/>
        </p:nvPicPr>
        <p:blipFill>
          <a:blip r:embed="rId10"/>
          <a:srcRect/>
          <a:stretch>
            <a:fillRect/>
          </a:stretch>
        </p:blipFill>
        <p:spPr bwMode="auto">
          <a:xfrm>
            <a:off x="-428625" y="2643188"/>
            <a:ext cx="2241550" cy="1679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458" name="Object 2"/>
          <p:cNvGraphicFramePr>
            <a:graphicFrameLocks noChangeAspect="1"/>
          </p:cNvGraphicFramePr>
          <p:nvPr/>
        </p:nvGraphicFramePr>
        <p:xfrm>
          <a:off x="609600" y="6019800"/>
          <a:ext cx="8153400" cy="504825"/>
        </p:xfrm>
        <a:graphic>
          <a:graphicData uri="http://schemas.openxmlformats.org/presentationml/2006/ole">
            <p:oleObj spid="_x0000_s19458" name="Packager Shell Object" showAsIcon="1" r:id="rId4" imgW="10888920" imgH="685800" progId="Package">
              <p:embed/>
            </p:oleObj>
          </a:graphicData>
        </a:graphic>
      </p:graphicFrame>
      <p:sp>
        <p:nvSpPr>
          <p:cNvPr id="19460" name="AutoShape 4" descr="India Vs Pakistan - Kushti match: Wrestler Vishal Rana - YouTub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9462" name="Picture 6" descr="India Vs Pakistan - Kushti match: Wrestler Vishal Rana - YouTube"/>
          <p:cNvPicPr>
            <a:picLocks noChangeAspect="1" noChangeArrowheads="1"/>
          </p:cNvPicPr>
          <p:nvPr/>
        </p:nvPicPr>
        <p:blipFill>
          <a:blip r:embed="rId5"/>
          <a:srcRect/>
          <a:stretch>
            <a:fillRect/>
          </a:stretch>
        </p:blipFill>
        <p:spPr bwMode="auto">
          <a:xfrm>
            <a:off x="3962400" y="2924176"/>
            <a:ext cx="5181600" cy="2914650"/>
          </a:xfrm>
          <a:prstGeom prst="rect">
            <a:avLst/>
          </a:prstGeom>
          <a:noFill/>
        </p:spPr>
      </p:pic>
      <p:sp>
        <p:nvSpPr>
          <p:cNvPr id="19464" name="AutoShape 8" descr="How can India&amp;#39;s ancient form of wrestling (kusti) be revive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9466" name="Picture 10" descr="खेल इतिहास की 11 सबसे बड़ी FIGHT | 11 unequal fights in sports history -  YouTube"/>
          <p:cNvPicPr>
            <a:picLocks noChangeAspect="1" noChangeArrowheads="1"/>
          </p:cNvPicPr>
          <p:nvPr/>
        </p:nvPicPr>
        <p:blipFill>
          <a:blip r:embed="rId6"/>
          <a:srcRect/>
          <a:stretch>
            <a:fillRect/>
          </a:stretch>
        </p:blipFill>
        <p:spPr bwMode="auto">
          <a:xfrm>
            <a:off x="0" y="0"/>
            <a:ext cx="6096000" cy="3429000"/>
          </a:xfrm>
          <a:prstGeom prst="rect">
            <a:avLst/>
          </a:prstGeom>
          <a:noFill/>
        </p:spPr>
      </p:pic>
      <p:sp>
        <p:nvSpPr>
          <p:cNvPr id="7" name="Rectangle 6"/>
          <p:cNvSpPr/>
          <p:nvPr/>
        </p:nvSpPr>
        <p:spPr>
          <a:xfrm>
            <a:off x="762000" y="3962400"/>
            <a:ext cx="2513252" cy="584775"/>
          </a:xfrm>
          <a:prstGeom prst="rect">
            <a:avLst/>
          </a:prstGeom>
        </p:spPr>
        <p:txBody>
          <a:bodyPr wrap="none">
            <a:spAutoFit/>
          </a:bodyPr>
          <a:lstStyle/>
          <a:p>
            <a:r>
              <a:rPr lang="en-US" sz="3200" dirty="0" smtClean="0"/>
              <a:t>Unequal Fight</a:t>
            </a:r>
            <a:endParaRPr lang="en-US" sz="3200" dirty="0"/>
          </a:p>
        </p:txBody>
      </p:sp>
      <p:sp>
        <p:nvSpPr>
          <p:cNvPr id="8" name="Rectangle 7"/>
          <p:cNvSpPr/>
          <p:nvPr/>
        </p:nvSpPr>
        <p:spPr>
          <a:xfrm>
            <a:off x="6096000" y="381000"/>
            <a:ext cx="3000309" cy="954107"/>
          </a:xfrm>
          <a:prstGeom prst="rect">
            <a:avLst/>
          </a:prstGeom>
        </p:spPr>
        <p:txBody>
          <a:bodyPr wrap="none">
            <a:spAutoFit/>
          </a:bodyPr>
          <a:lstStyle/>
          <a:p>
            <a:r>
              <a:rPr lang="en-US" sz="2800" dirty="0" smtClean="0"/>
              <a:t>Conservation Is a </a:t>
            </a:r>
          </a:p>
          <a:p>
            <a:r>
              <a:rPr lang="en-US" sz="2800" dirty="0" smtClean="0"/>
              <a:t>continuous process</a:t>
            </a:r>
            <a:endParaRPr lang="en-US" sz="2800"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1" descr="C:\Users\Pradip\Desktop\pradip final P\DSC07364.JPG"/>
          <p:cNvPicPr>
            <a:picLocks noChangeAspect="1" noChangeArrowheads="1"/>
          </p:cNvPicPr>
          <p:nvPr/>
        </p:nvPicPr>
        <p:blipFill>
          <a:blip r:embed="rId3"/>
          <a:srcRect/>
          <a:stretch>
            <a:fillRect/>
          </a:stretch>
        </p:blipFill>
        <p:spPr bwMode="auto">
          <a:xfrm>
            <a:off x="6616700" y="5067300"/>
            <a:ext cx="2527300" cy="1790700"/>
          </a:xfrm>
          <a:prstGeom prst="rect">
            <a:avLst/>
          </a:prstGeom>
          <a:noFill/>
          <a:ln w="9525">
            <a:noFill/>
            <a:miter lim="800000"/>
            <a:headEnd/>
            <a:tailEnd/>
          </a:ln>
        </p:spPr>
      </p:pic>
      <p:pic>
        <p:nvPicPr>
          <p:cNvPr id="58371" name="Picture 2" descr="C:\Users\Pradip\Desktop\pradip final P\DSC07363.JPG"/>
          <p:cNvPicPr>
            <a:picLocks noChangeAspect="1" noChangeArrowheads="1"/>
          </p:cNvPicPr>
          <p:nvPr/>
        </p:nvPicPr>
        <p:blipFill>
          <a:blip r:embed="rId4"/>
          <a:srcRect/>
          <a:stretch>
            <a:fillRect/>
          </a:stretch>
        </p:blipFill>
        <p:spPr bwMode="auto">
          <a:xfrm>
            <a:off x="0" y="5086350"/>
            <a:ext cx="2524125" cy="1771650"/>
          </a:xfrm>
          <a:prstGeom prst="rect">
            <a:avLst/>
          </a:prstGeom>
          <a:noFill/>
          <a:ln w="9525">
            <a:noFill/>
            <a:miter lim="800000"/>
            <a:headEnd/>
            <a:tailEnd/>
          </a:ln>
        </p:spPr>
      </p:pic>
      <p:pic>
        <p:nvPicPr>
          <p:cNvPr id="58372" name="Picture 3" descr="C:\Users\Pradip\Desktop\pradip final P\DSC07348.JPG"/>
          <p:cNvPicPr>
            <a:picLocks noChangeAspect="1" noChangeArrowheads="1"/>
          </p:cNvPicPr>
          <p:nvPr/>
        </p:nvPicPr>
        <p:blipFill>
          <a:blip r:embed="rId5"/>
          <a:srcRect/>
          <a:stretch>
            <a:fillRect/>
          </a:stretch>
        </p:blipFill>
        <p:spPr bwMode="auto">
          <a:xfrm>
            <a:off x="228600" y="228600"/>
            <a:ext cx="2527300" cy="1895475"/>
          </a:xfrm>
          <a:prstGeom prst="rect">
            <a:avLst/>
          </a:prstGeom>
          <a:noFill/>
          <a:ln w="9525">
            <a:noFill/>
            <a:miter lim="800000"/>
            <a:headEnd/>
            <a:tailEnd/>
          </a:ln>
        </p:spPr>
      </p:pic>
      <p:pic>
        <p:nvPicPr>
          <p:cNvPr id="58373" name="Picture 4" descr="C:\Users\Pradip\Desktop\pradip final P\DSC07349.JPG"/>
          <p:cNvPicPr>
            <a:picLocks noChangeAspect="1" noChangeArrowheads="1"/>
          </p:cNvPicPr>
          <p:nvPr/>
        </p:nvPicPr>
        <p:blipFill>
          <a:blip r:embed="rId6"/>
          <a:srcRect/>
          <a:stretch>
            <a:fillRect/>
          </a:stretch>
        </p:blipFill>
        <p:spPr bwMode="auto">
          <a:xfrm>
            <a:off x="6324600" y="152400"/>
            <a:ext cx="2549525" cy="1912938"/>
          </a:xfrm>
          <a:prstGeom prst="rect">
            <a:avLst/>
          </a:prstGeom>
          <a:noFill/>
          <a:ln w="9525">
            <a:noFill/>
            <a:miter lim="800000"/>
            <a:headEnd/>
            <a:tailEnd/>
          </a:ln>
        </p:spPr>
      </p:pic>
      <p:pic>
        <p:nvPicPr>
          <p:cNvPr id="58374" name="Picture 5" descr="C:\Users\Pradip\Desktop\pradip final P\DSC07367.JPG"/>
          <p:cNvPicPr>
            <a:picLocks noChangeAspect="1" noChangeArrowheads="1"/>
          </p:cNvPicPr>
          <p:nvPr/>
        </p:nvPicPr>
        <p:blipFill>
          <a:blip r:embed="rId7"/>
          <a:srcRect/>
          <a:stretch>
            <a:fillRect/>
          </a:stretch>
        </p:blipFill>
        <p:spPr bwMode="auto">
          <a:xfrm>
            <a:off x="0" y="2514600"/>
            <a:ext cx="2492375" cy="1758950"/>
          </a:xfrm>
          <a:prstGeom prst="rect">
            <a:avLst/>
          </a:prstGeom>
          <a:noFill/>
          <a:ln w="9525">
            <a:noFill/>
            <a:miter lim="800000"/>
            <a:headEnd/>
            <a:tailEnd/>
          </a:ln>
        </p:spPr>
      </p:pic>
      <p:pic>
        <p:nvPicPr>
          <p:cNvPr id="58375" name="Picture 6" descr="C:\Users\Pradip\Desktop\Pradip Ph. D Photo\DSC06614.JPG"/>
          <p:cNvPicPr>
            <a:picLocks noChangeAspect="1" noChangeArrowheads="1"/>
          </p:cNvPicPr>
          <p:nvPr/>
        </p:nvPicPr>
        <p:blipFill>
          <a:blip r:embed="rId8"/>
          <a:srcRect/>
          <a:stretch>
            <a:fillRect/>
          </a:stretch>
        </p:blipFill>
        <p:spPr bwMode="auto">
          <a:xfrm>
            <a:off x="6645275" y="2209800"/>
            <a:ext cx="2498725" cy="1785938"/>
          </a:xfrm>
          <a:prstGeom prst="rect">
            <a:avLst/>
          </a:prstGeom>
          <a:noFill/>
          <a:ln w="9525">
            <a:noFill/>
            <a:miter lim="800000"/>
            <a:headEnd/>
            <a:tailEnd/>
          </a:ln>
        </p:spPr>
      </p:pic>
      <p:pic>
        <p:nvPicPr>
          <p:cNvPr id="58376" name="Picture 7" descr="C:\Users\Pradip\Desktop\pradip final P\DSC07357.JPG"/>
          <p:cNvPicPr>
            <a:picLocks noChangeAspect="1" noChangeArrowheads="1"/>
          </p:cNvPicPr>
          <p:nvPr/>
        </p:nvPicPr>
        <p:blipFill>
          <a:blip r:embed="rId9"/>
          <a:srcRect/>
          <a:stretch>
            <a:fillRect/>
          </a:stretch>
        </p:blipFill>
        <p:spPr bwMode="auto">
          <a:xfrm>
            <a:off x="3643313" y="5119688"/>
            <a:ext cx="2316162" cy="1738312"/>
          </a:xfrm>
          <a:prstGeom prst="rect">
            <a:avLst/>
          </a:prstGeom>
          <a:noFill/>
          <a:ln w="9525">
            <a:noFill/>
            <a:miter lim="800000"/>
            <a:headEnd/>
            <a:tailEnd/>
          </a:ln>
        </p:spPr>
      </p:pic>
      <p:pic>
        <p:nvPicPr>
          <p:cNvPr id="58377" name="Picture 8" descr="C:\Users\Pradip\Desktop\pradip final P\DSC07359.JPG"/>
          <p:cNvPicPr>
            <a:picLocks noChangeAspect="1" noChangeArrowheads="1"/>
          </p:cNvPicPr>
          <p:nvPr/>
        </p:nvPicPr>
        <p:blipFill>
          <a:blip r:embed="rId10"/>
          <a:srcRect/>
          <a:stretch>
            <a:fillRect/>
          </a:stretch>
        </p:blipFill>
        <p:spPr bwMode="auto">
          <a:xfrm>
            <a:off x="3286125" y="214313"/>
            <a:ext cx="2532063" cy="1898650"/>
          </a:xfrm>
          <a:prstGeom prst="rect">
            <a:avLst/>
          </a:prstGeom>
          <a:noFill/>
          <a:ln w="9525">
            <a:noFill/>
            <a:miter lim="800000"/>
            <a:headEnd/>
            <a:tailEnd/>
          </a:ln>
        </p:spPr>
      </p:pic>
      <p:sp>
        <p:nvSpPr>
          <p:cNvPr id="58378" name="Rectangle 9"/>
          <p:cNvSpPr>
            <a:spLocks noChangeArrowheads="1"/>
          </p:cNvSpPr>
          <p:nvPr/>
        </p:nvSpPr>
        <p:spPr bwMode="auto">
          <a:xfrm>
            <a:off x="2819400" y="2143125"/>
            <a:ext cx="3790950" cy="4585871"/>
          </a:xfrm>
          <a:prstGeom prst="rect">
            <a:avLst/>
          </a:prstGeom>
          <a:noFill/>
          <a:ln w="9525">
            <a:noFill/>
            <a:miter lim="800000"/>
            <a:headEnd/>
            <a:tailEnd/>
          </a:ln>
        </p:spPr>
        <p:txBody>
          <a:bodyPr wrap="square">
            <a:spAutoFit/>
          </a:bodyPr>
          <a:lstStyle/>
          <a:p>
            <a:r>
              <a:rPr lang="en-US" sz="3200" u="sng" dirty="0">
                <a:solidFill>
                  <a:schemeClr val="bg1"/>
                </a:solidFill>
              </a:rPr>
              <a:t>To save our heritage</a:t>
            </a:r>
          </a:p>
          <a:p>
            <a:pPr algn="ctr"/>
            <a:r>
              <a:rPr lang="en-US" sz="2400" dirty="0"/>
              <a:t>First </a:t>
            </a:r>
            <a:r>
              <a:rPr lang="en-US" sz="2400" dirty="0" smtClean="0"/>
              <a:t>we have to know the Object</a:t>
            </a:r>
            <a:r>
              <a:rPr lang="en-US" sz="2400" dirty="0"/>
              <a:t>, their </a:t>
            </a:r>
            <a:r>
              <a:rPr lang="en-US" sz="2400" dirty="0" smtClean="0"/>
              <a:t>material content</a:t>
            </a:r>
            <a:r>
              <a:rPr lang="en-US" sz="2400" dirty="0"/>
              <a:t>, Their </a:t>
            </a:r>
            <a:r>
              <a:rPr lang="en-US" sz="2400" dirty="0" smtClean="0"/>
              <a:t>Condition aggressor aggressors .</a:t>
            </a:r>
          </a:p>
          <a:p>
            <a:pPr algn="ctr"/>
            <a:r>
              <a:rPr lang="en-US" sz="2400" dirty="0" smtClean="0"/>
              <a:t>Very good observation is essential  </a:t>
            </a:r>
            <a:r>
              <a:rPr lang="en-US" sz="2400" dirty="0"/>
              <a:t>to preserve</a:t>
            </a:r>
          </a:p>
          <a:p>
            <a:endParaRPr lang="en-US" sz="2000" dirty="0"/>
          </a:p>
          <a:p>
            <a:endParaRPr lang="en-US" sz="3200" dirty="0">
              <a:solidFill>
                <a:schemeClr val="bg1"/>
              </a:solidFill>
            </a:endParaRPr>
          </a:p>
          <a:p>
            <a:endParaRPr lang="en-US" sz="3200" dirty="0">
              <a:solidFill>
                <a:schemeClr val="bg1"/>
              </a:solidFill>
            </a:endParaRPr>
          </a:p>
          <a:p>
            <a:endParaRPr lang="en-US" sz="3200" dirty="0">
              <a:solidFill>
                <a:schemeClr val="bg1"/>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1"/>
          <p:cNvSpPr>
            <a:spLocks noChangeArrowheads="1"/>
          </p:cNvSpPr>
          <p:nvPr/>
        </p:nvSpPr>
        <p:spPr bwMode="auto">
          <a:xfrm>
            <a:off x="1643063" y="1571625"/>
            <a:ext cx="2378075" cy="369888"/>
          </a:xfrm>
          <a:prstGeom prst="rect">
            <a:avLst/>
          </a:prstGeom>
          <a:noFill/>
          <a:ln w="9525">
            <a:noFill/>
            <a:miter lim="800000"/>
            <a:headEnd/>
            <a:tailEnd/>
          </a:ln>
        </p:spPr>
        <p:txBody>
          <a:bodyPr wrap="none">
            <a:spAutoFit/>
          </a:bodyPr>
          <a:lstStyle/>
          <a:p>
            <a:r>
              <a:rPr lang="en-US"/>
              <a:t>Regular Maintenance</a:t>
            </a:r>
          </a:p>
        </p:txBody>
      </p:sp>
      <p:sp>
        <p:nvSpPr>
          <p:cNvPr id="41987" name="Rectangle 2"/>
          <p:cNvSpPr>
            <a:spLocks noChangeArrowheads="1"/>
          </p:cNvSpPr>
          <p:nvPr/>
        </p:nvSpPr>
        <p:spPr bwMode="auto">
          <a:xfrm>
            <a:off x="3768725" y="3244850"/>
            <a:ext cx="2403475" cy="522288"/>
          </a:xfrm>
          <a:prstGeom prst="rect">
            <a:avLst/>
          </a:prstGeom>
          <a:noFill/>
          <a:ln w="9525">
            <a:noFill/>
            <a:miter lim="800000"/>
            <a:headEnd/>
            <a:tailEnd/>
          </a:ln>
        </p:spPr>
        <p:txBody>
          <a:bodyPr wrap="none">
            <a:spAutoFit/>
          </a:bodyPr>
          <a:lstStyle/>
          <a:p>
            <a:r>
              <a:rPr lang="en-US" sz="2800"/>
              <a:t>Responsibility</a:t>
            </a:r>
          </a:p>
        </p:txBody>
      </p:sp>
      <p:sp>
        <p:nvSpPr>
          <p:cNvPr id="41988" name="Rectangle 3"/>
          <p:cNvSpPr>
            <a:spLocks noChangeArrowheads="1"/>
          </p:cNvSpPr>
          <p:nvPr/>
        </p:nvSpPr>
        <p:spPr bwMode="auto">
          <a:xfrm>
            <a:off x="6715125" y="3357563"/>
            <a:ext cx="1903413" cy="369887"/>
          </a:xfrm>
          <a:prstGeom prst="rect">
            <a:avLst/>
          </a:prstGeom>
          <a:noFill/>
          <a:ln w="9525">
            <a:noFill/>
            <a:miter lim="800000"/>
            <a:headEnd/>
            <a:tailEnd/>
          </a:ln>
        </p:spPr>
        <p:txBody>
          <a:bodyPr wrap="none">
            <a:spAutoFit/>
          </a:bodyPr>
          <a:lstStyle/>
          <a:p>
            <a:r>
              <a:rPr lang="en-US"/>
              <a:t>Scientific Storing</a:t>
            </a:r>
          </a:p>
        </p:txBody>
      </p:sp>
      <p:sp>
        <p:nvSpPr>
          <p:cNvPr id="41989" name="Rectangle 4"/>
          <p:cNvSpPr>
            <a:spLocks noChangeArrowheads="1"/>
          </p:cNvSpPr>
          <p:nvPr/>
        </p:nvSpPr>
        <p:spPr bwMode="auto">
          <a:xfrm>
            <a:off x="1071563" y="3286125"/>
            <a:ext cx="1916112" cy="369888"/>
          </a:xfrm>
          <a:prstGeom prst="rect">
            <a:avLst/>
          </a:prstGeom>
          <a:noFill/>
          <a:ln w="9525">
            <a:noFill/>
            <a:miter lim="800000"/>
            <a:headEnd/>
            <a:tailEnd/>
          </a:ln>
        </p:spPr>
        <p:txBody>
          <a:bodyPr wrap="none">
            <a:spAutoFit/>
          </a:bodyPr>
          <a:lstStyle/>
          <a:p>
            <a:r>
              <a:rPr lang="en-US"/>
              <a:t>Condition Report</a:t>
            </a:r>
          </a:p>
        </p:txBody>
      </p:sp>
      <p:sp>
        <p:nvSpPr>
          <p:cNvPr id="41990" name="Rectangle 5"/>
          <p:cNvSpPr>
            <a:spLocks noChangeArrowheads="1"/>
          </p:cNvSpPr>
          <p:nvPr/>
        </p:nvSpPr>
        <p:spPr bwMode="auto">
          <a:xfrm>
            <a:off x="3500438" y="5214938"/>
            <a:ext cx="2185987" cy="369887"/>
          </a:xfrm>
          <a:prstGeom prst="rect">
            <a:avLst/>
          </a:prstGeom>
          <a:noFill/>
          <a:ln w="9525">
            <a:noFill/>
            <a:miter lim="800000"/>
            <a:headEnd/>
            <a:tailEnd/>
          </a:ln>
        </p:spPr>
        <p:txBody>
          <a:bodyPr wrap="none">
            <a:spAutoFit/>
          </a:bodyPr>
          <a:lstStyle/>
          <a:p>
            <a:r>
              <a:rPr lang="en-US"/>
              <a:t>Lab Documentation</a:t>
            </a:r>
          </a:p>
        </p:txBody>
      </p:sp>
      <p:sp>
        <p:nvSpPr>
          <p:cNvPr id="41991" name="Rectangle 6"/>
          <p:cNvSpPr>
            <a:spLocks noChangeArrowheads="1"/>
          </p:cNvSpPr>
          <p:nvPr/>
        </p:nvSpPr>
        <p:spPr bwMode="auto">
          <a:xfrm>
            <a:off x="4857750" y="1643063"/>
            <a:ext cx="2928938" cy="369887"/>
          </a:xfrm>
          <a:prstGeom prst="rect">
            <a:avLst/>
          </a:prstGeom>
          <a:noFill/>
          <a:ln w="9525">
            <a:noFill/>
            <a:miter lim="800000"/>
            <a:headEnd/>
            <a:tailEnd/>
          </a:ln>
        </p:spPr>
        <p:txBody>
          <a:bodyPr wrap="none">
            <a:spAutoFit/>
          </a:bodyPr>
          <a:lstStyle/>
          <a:p>
            <a:r>
              <a:rPr lang="en-US"/>
              <a:t>Checking before Exhibition</a:t>
            </a:r>
          </a:p>
        </p:txBody>
      </p:sp>
      <p:cxnSp>
        <p:nvCxnSpPr>
          <p:cNvPr id="9" name="Straight Arrow Connector 8"/>
          <p:cNvCxnSpPr/>
          <p:nvPr/>
        </p:nvCxnSpPr>
        <p:spPr>
          <a:xfrm rot="5400000" flipH="1" flipV="1">
            <a:off x="4822031" y="2464594"/>
            <a:ext cx="928688" cy="2857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rot="16200000" flipV="1">
            <a:off x="3071813" y="2214563"/>
            <a:ext cx="1071562" cy="7858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41987" idx="1"/>
          </p:cNvCxnSpPr>
          <p:nvPr/>
        </p:nvCxnSpPr>
        <p:spPr>
          <a:xfrm rot="10800000">
            <a:off x="3071813" y="3500438"/>
            <a:ext cx="696912" cy="63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5400000">
            <a:off x="4179094" y="4464844"/>
            <a:ext cx="1285875" cy="7143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6215063" y="3643313"/>
            <a:ext cx="428625"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6477000" y="4724400"/>
            <a:ext cx="1119217" cy="369332"/>
          </a:xfrm>
          <a:prstGeom prst="rect">
            <a:avLst/>
          </a:prstGeom>
        </p:spPr>
        <p:txBody>
          <a:bodyPr wrap="none">
            <a:spAutoFit/>
          </a:bodyPr>
          <a:lstStyle/>
          <a:p>
            <a:r>
              <a:rPr lang="en-US" dirty="0" smtClean="0"/>
              <a:t>Exhibition</a:t>
            </a:r>
          </a:p>
        </p:txBody>
      </p:sp>
      <p:cxnSp>
        <p:nvCxnSpPr>
          <p:cNvPr id="18" name="Straight Arrow Connector 17"/>
          <p:cNvCxnSpPr/>
          <p:nvPr/>
        </p:nvCxnSpPr>
        <p:spPr>
          <a:xfrm>
            <a:off x="5410200" y="3886200"/>
            <a:ext cx="1371600" cy="762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1219200" y="4800600"/>
            <a:ext cx="1876283" cy="369332"/>
          </a:xfrm>
          <a:prstGeom prst="rect">
            <a:avLst/>
          </a:prstGeom>
        </p:spPr>
        <p:txBody>
          <a:bodyPr wrap="none">
            <a:spAutoFit/>
          </a:bodyPr>
          <a:lstStyle/>
          <a:p>
            <a:r>
              <a:rPr lang="en-US" dirty="0" smtClean="0"/>
              <a:t>Treatment History</a:t>
            </a:r>
          </a:p>
        </p:txBody>
      </p:sp>
      <p:cxnSp>
        <p:nvCxnSpPr>
          <p:cNvPr id="21" name="Straight Arrow Connector 20"/>
          <p:cNvCxnSpPr/>
          <p:nvPr/>
        </p:nvCxnSpPr>
        <p:spPr>
          <a:xfrm rot="10800000" flipV="1">
            <a:off x="3124200" y="3810000"/>
            <a:ext cx="762000" cy="685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6553200" y="2362200"/>
            <a:ext cx="1908664" cy="369332"/>
          </a:xfrm>
          <a:prstGeom prst="rect">
            <a:avLst/>
          </a:prstGeom>
        </p:spPr>
        <p:txBody>
          <a:bodyPr wrap="none">
            <a:spAutoFit/>
          </a:bodyPr>
          <a:lstStyle/>
          <a:p>
            <a:r>
              <a:rPr lang="en-US" dirty="0" smtClean="0"/>
              <a:t>Object finger print</a:t>
            </a:r>
          </a:p>
        </p:txBody>
      </p:sp>
      <p:cxnSp>
        <p:nvCxnSpPr>
          <p:cNvPr id="24" name="Straight Arrow Connector 23"/>
          <p:cNvCxnSpPr/>
          <p:nvPr/>
        </p:nvCxnSpPr>
        <p:spPr>
          <a:xfrm rot="5400000" flipH="1" flipV="1">
            <a:off x="5791200" y="2743200"/>
            <a:ext cx="4572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1"/>
          <p:cNvSpPr>
            <a:spLocks noChangeArrowheads="1"/>
          </p:cNvSpPr>
          <p:nvPr/>
        </p:nvSpPr>
        <p:spPr bwMode="auto">
          <a:xfrm>
            <a:off x="500063" y="714375"/>
            <a:ext cx="8286750" cy="4216400"/>
          </a:xfrm>
          <a:prstGeom prst="rect">
            <a:avLst/>
          </a:prstGeom>
          <a:noFill/>
          <a:ln w="9525">
            <a:noFill/>
            <a:miter lim="800000"/>
            <a:headEnd/>
            <a:tailEnd/>
          </a:ln>
        </p:spPr>
        <p:txBody>
          <a:bodyPr anchor="ctr">
            <a:spAutoFit/>
          </a:bodyPr>
          <a:lstStyle/>
          <a:p>
            <a:pPr indent="457200" algn="ctr" eaLnBrk="0" hangingPunct="0">
              <a:buFontTx/>
              <a:buAutoNum type="alphaUcParenR"/>
            </a:pPr>
            <a:r>
              <a:rPr lang="en-US" sz="2800" b="1">
                <a:cs typeface="Times New Roman" pitchFamily="18" charset="0"/>
              </a:rPr>
              <a:t>Environment control-</a:t>
            </a:r>
          </a:p>
          <a:p>
            <a:pPr indent="457200" eaLnBrk="0" hangingPunct="0"/>
            <a:endParaRPr lang="en-US" sz="2000" b="1">
              <a:cs typeface="Times New Roman" pitchFamily="18" charset="0"/>
            </a:endParaRPr>
          </a:p>
          <a:p>
            <a:pPr indent="457200" eaLnBrk="0" hangingPunct="0"/>
            <a:r>
              <a:rPr lang="en-US" sz="2000" b="1">
                <a:cs typeface="Times New Roman" pitchFamily="18" charset="0"/>
              </a:rPr>
              <a:t>	</a:t>
            </a:r>
            <a:r>
              <a:rPr lang="en-US" sz="2000">
                <a:cs typeface="Times New Roman" pitchFamily="18" charset="0"/>
              </a:rPr>
              <a:t>organic materials should be maintained in on ideal environment. The relative humidity should be 50-60% and temperature 18 C-20 C, light level at a minimum of 50 lux it can be extended up to 150 lux.</a:t>
            </a:r>
            <a:endParaRPr lang="en-US" sz="2000"/>
          </a:p>
          <a:p>
            <a:pPr indent="457200" eaLnBrk="0" hangingPunct="0"/>
            <a:r>
              <a:rPr lang="en-US" sz="2000">
                <a:cs typeface="Times New Roman" pitchFamily="18" charset="0"/>
              </a:rPr>
              <a:t>	Climate of a building can be controlled through air-conditioning but it should be constant and maintained through out 24 hours of a day.</a:t>
            </a:r>
            <a:endParaRPr lang="en-US" sz="2000"/>
          </a:p>
          <a:p>
            <a:pPr indent="457200" eaLnBrk="0" hangingPunct="0"/>
            <a:r>
              <a:rPr lang="en-US" sz="2000">
                <a:cs typeface="Times New Roman" pitchFamily="18" charset="0"/>
              </a:rPr>
              <a:t>	Silica gel crystals placed inside sealed showcases and cupboards can modify the relative humidity. The colour of silica gel changes from blue to pink when it absorbs moisture. When it become pink, should be heated to re-use. </a:t>
            </a:r>
            <a:endParaRPr lang="en-US" sz="2000"/>
          </a:p>
          <a:p>
            <a:pPr indent="457200" eaLnBrk="0" hangingPunct="0"/>
            <a:r>
              <a:rPr lang="en-US" sz="2000">
                <a:cs typeface="Times New Roman" pitchFamily="18" charset="0"/>
              </a:rPr>
              <a:t>To reduce the level of humidity in closed space, dehumidifiers are used. Hygrometers are used to measure the relative humidity.</a:t>
            </a:r>
            <a:endParaRPr lang="en-US" sz="200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1"/>
          <p:cNvSpPr>
            <a:spLocks noChangeArrowheads="1"/>
          </p:cNvSpPr>
          <p:nvPr/>
        </p:nvSpPr>
        <p:spPr bwMode="auto">
          <a:xfrm>
            <a:off x="642938" y="214313"/>
            <a:ext cx="8215312" cy="5386387"/>
          </a:xfrm>
          <a:prstGeom prst="rect">
            <a:avLst/>
          </a:prstGeom>
          <a:noFill/>
          <a:ln w="9525">
            <a:noFill/>
            <a:miter lim="800000"/>
            <a:headEnd/>
            <a:tailEnd/>
          </a:ln>
        </p:spPr>
        <p:txBody>
          <a:bodyPr anchor="ctr">
            <a:spAutoFit/>
          </a:bodyPr>
          <a:lstStyle/>
          <a:p>
            <a:pPr algn="ctr" eaLnBrk="0" hangingPunct="0">
              <a:tabLst>
                <a:tab pos="914400" algn="l"/>
              </a:tabLst>
            </a:pPr>
            <a:endParaRPr lang="en-US" sz="2800" b="1">
              <a:cs typeface="Times New Roman" pitchFamily="18" charset="0"/>
            </a:endParaRPr>
          </a:p>
          <a:p>
            <a:pPr algn="ctr" eaLnBrk="0" hangingPunct="0">
              <a:tabLst>
                <a:tab pos="914400" algn="l"/>
              </a:tabLst>
            </a:pPr>
            <a:r>
              <a:rPr lang="en-US" sz="3200" b="1">
                <a:cs typeface="Times New Roman" pitchFamily="18" charset="0"/>
              </a:rPr>
              <a:t>Control of light-</a:t>
            </a:r>
            <a:endParaRPr lang="en-US" sz="3200"/>
          </a:p>
          <a:p>
            <a:pPr algn="just" eaLnBrk="0" hangingPunct="0">
              <a:tabLst>
                <a:tab pos="914400" algn="l"/>
              </a:tabLst>
            </a:pPr>
            <a:r>
              <a:rPr lang="en-US" sz="2000" b="1">
                <a:cs typeface="Times New Roman" pitchFamily="18" charset="0"/>
              </a:rPr>
              <a:t> 	</a:t>
            </a:r>
          </a:p>
          <a:p>
            <a:pPr algn="just" eaLnBrk="0" hangingPunct="0">
              <a:tabLst>
                <a:tab pos="914400" algn="l"/>
              </a:tabLst>
            </a:pPr>
            <a:r>
              <a:rPr lang="en-US" sz="2400">
                <a:cs typeface="Times New Roman" pitchFamily="18" charset="0"/>
              </a:rPr>
              <a:t>The effect of light can be controlled by taking the following precautions:</a:t>
            </a:r>
            <a:endParaRPr lang="en-US" sz="2400"/>
          </a:p>
          <a:p>
            <a:pPr algn="just" eaLnBrk="0" hangingPunct="0">
              <a:buFontTx/>
              <a:buChar char="•"/>
              <a:tabLst>
                <a:tab pos="914400" algn="l"/>
              </a:tabLst>
            </a:pPr>
            <a:r>
              <a:rPr lang="en-US" sz="2400">
                <a:cs typeface="Times New Roman" pitchFamily="18" charset="0"/>
              </a:rPr>
              <a:t>Reduce the intensity of light only for a short period of time.</a:t>
            </a:r>
            <a:endParaRPr lang="en-US" sz="2400"/>
          </a:p>
          <a:p>
            <a:pPr algn="just" eaLnBrk="0" hangingPunct="0">
              <a:buFontTx/>
              <a:buChar char="•"/>
              <a:tabLst>
                <a:tab pos="914400" algn="l"/>
              </a:tabLst>
            </a:pPr>
            <a:r>
              <a:rPr lang="en-US" sz="2400">
                <a:cs typeface="Times New Roman" pitchFamily="18" charset="0"/>
              </a:rPr>
              <a:t>Expose the objects to the light only for a short period of time. </a:t>
            </a:r>
            <a:endParaRPr lang="en-US" sz="2400"/>
          </a:p>
          <a:p>
            <a:pPr algn="just" eaLnBrk="0" hangingPunct="0">
              <a:buFontTx/>
              <a:buChar char="•"/>
              <a:tabLst>
                <a:tab pos="914400" algn="l"/>
              </a:tabLst>
            </a:pPr>
            <a:r>
              <a:rPr lang="en-US" sz="2400">
                <a:cs typeface="Times New Roman" pitchFamily="18" charset="0"/>
              </a:rPr>
              <a:t>Filter out photo chemically active radiations like the ultra-violet rays from the light. </a:t>
            </a:r>
            <a:endParaRPr lang="en-US" sz="2400"/>
          </a:p>
          <a:p>
            <a:pPr algn="just" eaLnBrk="0" hangingPunct="0">
              <a:tabLst>
                <a:tab pos="914400" algn="l"/>
              </a:tabLst>
            </a:pPr>
            <a:r>
              <a:rPr lang="en-US" sz="2400">
                <a:cs typeface="Times New Roman" pitchFamily="18" charset="0"/>
              </a:rPr>
              <a:t> Through the recommended level of light for paper paintings is 50 lux, it can be increased to about 150 lux. Frosted glass, Zinc oxide, louvered glass etc can be  use as UV filter.</a:t>
            </a:r>
            <a:endParaRPr lang="en-US" sz="240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1"/>
          <p:cNvSpPr>
            <a:spLocks noChangeArrowheads="1"/>
          </p:cNvSpPr>
          <p:nvPr/>
        </p:nvSpPr>
        <p:spPr bwMode="auto">
          <a:xfrm>
            <a:off x="857250" y="0"/>
            <a:ext cx="8286750" cy="6002338"/>
          </a:xfrm>
          <a:prstGeom prst="rect">
            <a:avLst/>
          </a:prstGeom>
          <a:noFill/>
          <a:ln w="9525">
            <a:noFill/>
            <a:miter lim="800000"/>
            <a:headEnd/>
            <a:tailEnd/>
          </a:ln>
        </p:spPr>
        <p:txBody>
          <a:bodyPr anchor="ctr">
            <a:spAutoFit/>
          </a:bodyPr>
          <a:lstStyle/>
          <a:p>
            <a:pPr eaLnBrk="0" hangingPunct="0"/>
            <a:endParaRPr lang="en-US" sz="2400">
              <a:cs typeface="Times New Roman" pitchFamily="18" charset="0"/>
            </a:endParaRPr>
          </a:p>
          <a:p>
            <a:pPr eaLnBrk="0" hangingPunct="0"/>
            <a:endParaRPr lang="en-US" sz="2400">
              <a:cs typeface="Times New Roman" pitchFamily="18" charset="0"/>
            </a:endParaRPr>
          </a:p>
          <a:p>
            <a:pPr eaLnBrk="0" hangingPunct="0"/>
            <a:endParaRPr lang="en-US" sz="2400">
              <a:cs typeface="Times New Roman" pitchFamily="18" charset="0"/>
            </a:endParaRPr>
          </a:p>
          <a:p>
            <a:pPr eaLnBrk="0" hangingPunct="0"/>
            <a:r>
              <a:rPr lang="en-US" sz="2400">
                <a:cs typeface="Times New Roman" pitchFamily="18" charset="0"/>
              </a:rPr>
              <a:t>iii) </a:t>
            </a:r>
            <a:r>
              <a:rPr lang="en-US" sz="2400" b="1">
                <a:cs typeface="Times New Roman" pitchFamily="18" charset="0"/>
              </a:rPr>
              <a:t>Dust-</a:t>
            </a:r>
            <a:endParaRPr lang="en-US" sz="2400"/>
          </a:p>
          <a:p>
            <a:pPr eaLnBrk="0" hangingPunct="0"/>
            <a:r>
              <a:rPr lang="en-US" sz="2400">
                <a:cs typeface="Times New Roman" pitchFamily="18" charset="0"/>
              </a:rPr>
              <a:t>	Vacuum is the the best method to remove dust. Windows must be provided with dust filters. When air-conditioning is done, dust filters should be provided. Along with the dust bacteria, spores of fungi etc. are also removed.</a:t>
            </a:r>
            <a:endParaRPr lang="en-US" sz="2400"/>
          </a:p>
          <a:p>
            <a:pPr eaLnBrk="0" hangingPunct="0"/>
            <a:r>
              <a:rPr lang="en-US" sz="2400">
                <a:cs typeface="Times New Roman" pitchFamily="18" charset="0"/>
              </a:rPr>
              <a:t>iv) </a:t>
            </a:r>
            <a:r>
              <a:rPr lang="en-US" sz="2400" b="1">
                <a:cs typeface="Times New Roman" pitchFamily="18" charset="0"/>
              </a:rPr>
              <a:t>Gases-</a:t>
            </a:r>
            <a:endParaRPr lang="en-US" sz="2400"/>
          </a:p>
          <a:p>
            <a:pPr eaLnBrk="0" hangingPunct="0"/>
            <a:r>
              <a:rPr lang="en-US" sz="2400" b="1">
                <a:cs typeface="Times New Roman" pitchFamily="18" charset="0"/>
              </a:rPr>
              <a:t>	</a:t>
            </a:r>
            <a:r>
              <a:rPr lang="en-US" sz="2400">
                <a:cs typeface="Times New Roman" pitchFamily="18" charset="0"/>
              </a:rPr>
              <a:t>Oxides of carbon, nitrogen &amp; sulpher etc absorbed by the manuscripts increases acidity and finally results in damage. When air-conditioning is done, provisions should be given to absorb the harmful gases and to send good pollution free air inside.</a:t>
            </a:r>
            <a:endParaRPr lang="en-US" sz="2400"/>
          </a:p>
          <a:p>
            <a:pPr eaLnBrk="0" hangingPunct="0"/>
            <a:endParaRPr lang="en-US" sz="240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1"/>
          <p:cNvSpPr>
            <a:spLocks noChangeArrowheads="1"/>
          </p:cNvSpPr>
          <p:nvPr/>
        </p:nvSpPr>
        <p:spPr bwMode="auto">
          <a:xfrm>
            <a:off x="285750" y="357188"/>
            <a:ext cx="8572500" cy="6248400"/>
          </a:xfrm>
          <a:prstGeom prst="rect">
            <a:avLst/>
          </a:prstGeom>
          <a:noFill/>
          <a:ln w="9525">
            <a:noFill/>
            <a:miter lim="800000"/>
            <a:headEnd/>
            <a:tailEnd/>
          </a:ln>
        </p:spPr>
        <p:txBody>
          <a:bodyPr anchor="ctr">
            <a:spAutoFit/>
          </a:bodyPr>
          <a:lstStyle/>
          <a:p>
            <a:pPr algn="just" eaLnBrk="0" hangingPunct="0"/>
            <a:r>
              <a:rPr lang="en-US" sz="2000" b="1">
                <a:cs typeface="Times New Roman" pitchFamily="18" charset="0"/>
              </a:rPr>
              <a:t>iv) Protection from Biological Agents-</a:t>
            </a:r>
            <a:endParaRPr lang="en-US" sz="2000" b="1"/>
          </a:p>
          <a:p>
            <a:pPr algn="just" eaLnBrk="0" hangingPunct="0"/>
            <a:r>
              <a:rPr lang="en-US">
                <a:cs typeface="Times New Roman" pitchFamily="18" charset="0"/>
              </a:rPr>
              <a:t>	In order to protect manuscripts from biological agents, the paper, materials should be kept in an ideal condition of temperature(18-20 C) and relative humidity (50%-60). Use of some chemicals may control the growth of the biological agents.</a:t>
            </a:r>
            <a:endParaRPr lang="en-US"/>
          </a:p>
          <a:p>
            <a:pPr algn="just" eaLnBrk="0" hangingPunct="0"/>
            <a:r>
              <a:rPr lang="en-US" sz="2000" b="1">
                <a:cs typeface="Times New Roman" pitchFamily="18" charset="0"/>
              </a:rPr>
              <a:t>Fumigation-</a:t>
            </a:r>
            <a:endParaRPr lang="en-US" sz="2000" b="1"/>
          </a:p>
          <a:p>
            <a:pPr algn="just" eaLnBrk="0" hangingPunct="0"/>
            <a:r>
              <a:rPr lang="en-US" b="1">
                <a:cs typeface="Times New Roman" pitchFamily="18" charset="0"/>
              </a:rPr>
              <a:t>	</a:t>
            </a:r>
            <a:r>
              <a:rPr lang="en-US">
                <a:cs typeface="Times New Roman" pitchFamily="18" charset="0"/>
              </a:rPr>
              <a:t>Fumigation is a process of treating paper materials with chemicals in the vapor phase for about 4-6 days. For use of fumigants, a fumigation chamber is needed.</a:t>
            </a:r>
            <a:endParaRPr lang="en-US"/>
          </a:p>
          <a:p>
            <a:pPr algn="just" eaLnBrk="0" hangingPunct="0"/>
            <a:r>
              <a:rPr lang="en-US">
                <a:cs typeface="Times New Roman" pitchFamily="18" charset="0"/>
              </a:rPr>
              <a:t>	Fumigants are substances whose vapor kills insects. They may be in the form of solids, liquids or gasses applied, but they must possess the property of ready volatility.</a:t>
            </a:r>
            <a:endParaRPr lang="en-US"/>
          </a:p>
          <a:p>
            <a:pPr algn="just" eaLnBrk="0" hangingPunct="0"/>
            <a:r>
              <a:rPr lang="en-US">
                <a:cs typeface="Times New Roman" pitchFamily="18" charset="0"/>
              </a:rPr>
              <a:t>	National Archives, New Delhi have installed vacuum fumigation chambers in which ethylene oxide and carbon-dioxide gasses in the ratio </a:t>
            </a:r>
            <a:r>
              <a:rPr lang="en-US" b="1">
                <a:cs typeface="Times New Roman" pitchFamily="18" charset="0"/>
              </a:rPr>
              <a:t>1:9</a:t>
            </a:r>
            <a:r>
              <a:rPr lang="en-US">
                <a:cs typeface="Times New Roman" pitchFamily="18" charset="0"/>
              </a:rPr>
              <a:t> are sent 	into chambers stored with archival materials under vacuum for 4 to 5 hours. However, it has several disadvantages and in some countries it is totally banned.</a:t>
            </a:r>
            <a:endParaRPr lang="en-US"/>
          </a:p>
          <a:p>
            <a:pPr algn="just" eaLnBrk="0" hangingPunct="0"/>
            <a:r>
              <a:rPr lang="en-US">
                <a:cs typeface="Times New Roman" pitchFamily="18" charset="0"/>
              </a:rPr>
              <a:t>	Fumigation is a temporary process and it has to be repeated periodical intervals.</a:t>
            </a:r>
            <a:endParaRPr lang="en-US"/>
          </a:p>
          <a:p>
            <a:pPr algn="just" eaLnBrk="0" hangingPunct="0"/>
            <a:r>
              <a:rPr lang="en-US">
                <a:cs typeface="Times New Roman" pitchFamily="18" charset="0"/>
              </a:rPr>
              <a:t>Some of the fumigants used are Ethylene oxide, thymol, methyl bromide, ethyl bromide,</a:t>
            </a:r>
            <a:endParaRPr lang="en-US"/>
          </a:p>
          <a:p>
            <a:pPr algn="just" eaLnBrk="0" hangingPunct="0"/>
            <a:r>
              <a:rPr lang="en-US">
                <a:cs typeface="Times New Roman" pitchFamily="18" charset="0"/>
              </a:rPr>
              <a:t>Naphthalene etc.</a:t>
            </a:r>
            <a:endParaRPr 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
          <p:cNvSpPr>
            <a:spLocks noChangeArrowheads="1"/>
          </p:cNvSpPr>
          <p:nvPr/>
        </p:nvSpPr>
        <p:spPr bwMode="auto">
          <a:xfrm>
            <a:off x="642938" y="214313"/>
            <a:ext cx="8215312" cy="5816600"/>
          </a:xfrm>
          <a:prstGeom prst="rect">
            <a:avLst/>
          </a:prstGeom>
          <a:noFill/>
          <a:ln w="9525">
            <a:noFill/>
            <a:miter lim="800000"/>
            <a:headEnd/>
            <a:tailEnd/>
          </a:ln>
        </p:spPr>
        <p:txBody>
          <a:bodyPr anchor="ctr">
            <a:spAutoFit/>
          </a:bodyPr>
          <a:lstStyle/>
          <a:p>
            <a:pPr algn="just" eaLnBrk="0" hangingPunct="0"/>
            <a:r>
              <a:rPr lang="en-US" sz="2800" b="1">
                <a:cs typeface="Times New Roman" pitchFamily="18" charset="0"/>
              </a:rPr>
              <a:t>Insecticides</a:t>
            </a:r>
            <a:endParaRPr lang="en-US" sz="2800"/>
          </a:p>
          <a:p>
            <a:pPr algn="just" eaLnBrk="0" hangingPunct="0"/>
            <a:r>
              <a:rPr lang="en-US" sz="2400">
                <a:cs typeface="Times New Roman" pitchFamily="18" charset="0"/>
              </a:rPr>
              <a:t>	Insecticides kills insects. Some of the Insecticides are arsenic oxide, aldrin, para dichlorobenzene, naphthalene etc. some of them are harmful to the users too. Therefore almost care should be taken in handling them. </a:t>
            </a:r>
            <a:endParaRPr lang="en-US" sz="2400"/>
          </a:p>
          <a:p>
            <a:pPr algn="just" eaLnBrk="0" hangingPunct="0"/>
            <a:r>
              <a:rPr lang="en-US" sz="2800" b="1">
                <a:cs typeface="Times New Roman" pitchFamily="18" charset="0"/>
              </a:rPr>
              <a:t>Fungicides</a:t>
            </a:r>
            <a:endParaRPr lang="en-US" sz="2800"/>
          </a:p>
          <a:p>
            <a:pPr algn="just" eaLnBrk="0" hangingPunct="0"/>
            <a:r>
              <a:rPr lang="en-US" sz="2400" b="1">
                <a:cs typeface="Times New Roman" pitchFamily="18" charset="0"/>
              </a:rPr>
              <a:t>	</a:t>
            </a:r>
            <a:r>
              <a:rPr lang="en-US" sz="2400">
                <a:cs typeface="Times New Roman" pitchFamily="18" charset="0"/>
              </a:rPr>
              <a:t>Thymol is a universal  Fungicide. The fungal attacked paper materials are fumigated in a chamber with thymol at about 35-45 C for a week and the fungus are killed.</a:t>
            </a:r>
            <a:endParaRPr lang="en-US" sz="2400"/>
          </a:p>
          <a:p>
            <a:pPr algn="just" eaLnBrk="0" hangingPunct="0"/>
            <a:r>
              <a:rPr lang="en-US" sz="2800" b="1">
                <a:cs typeface="Times New Roman" pitchFamily="18" charset="0"/>
              </a:rPr>
              <a:t>Non-toxic method </a:t>
            </a:r>
            <a:endParaRPr lang="en-US" sz="2800"/>
          </a:p>
          <a:p>
            <a:pPr algn="just" eaLnBrk="0" hangingPunct="0"/>
            <a:r>
              <a:rPr lang="en-US" sz="2400">
                <a:cs typeface="Times New Roman" pitchFamily="18" charset="0"/>
              </a:rPr>
              <a:t>	Paper material may be exposed to  nitrogen atmosphere for few hours to eradicate insect and fungus. This is very safe as there are no side effects.</a:t>
            </a:r>
            <a:endParaRPr lang="en-US" sz="240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1"/>
          <p:cNvSpPr>
            <a:spLocks noChangeArrowheads="1"/>
          </p:cNvSpPr>
          <p:nvPr/>
        </p:nvSpPr>
        <p:spPr bwMode="auto">
          <a:xfrm>
            <a:off x="3429000" y="304800"/>
            <a:ext cx="2100263" cy="461963"/>
          </a:xfrm>
          <a:prstGeom prst="rect">
            <a:avLst/>
          </a:prstGeom>
          <a:noFill/>
          <a:ln w="9525">
            <a:noFill/>
            <a:miter lim="800000"/>
            <a:headEnd/>
            <a:tailEnd/>
          </a:ln>
        </p:spPr>
        <p:txBody>
          <a:bodyPr wrap="none">
            <a:spAutoFit/>
          </a:bodyPr>
          <a:lstStyle/>
          <a:p>
            <a:r>
              <a:rPr lang="en-US" sz="2400"/>
              <a:t>Deacidification</a:t>
            </a:r>
          </a:p>
        </p:txBody>
      </p:sp>
      <p:sp>
        <p:nvSpPr>
          <p:cNvPr id="55299" name="Rectangle 2"/>
          <p:cNvSpPr>
            <a:spLocks noChangeArrowheads="1"/>
          </p:cNvSpPr>
          <p:nvPr/>
        </p:nvSpPr>
        <p:spPr bwMode="auto">
          <a:xfrm>
            <a:off x="609600" y="1371600"/>
            <a:ext cx="1624013" cy="369888"/>
          </a:xfrm>
          <a:prstGeom prst="rect">
            <a:avLst/>
          </a:prstGeom>
          <a:noFill/>
          <a:ln w="9525">
            <a:noFill/>
            <a:miter lim="800000"/>
            <a:headEnd/>
            <a:tailEnd/>
          </a:ln>
        </p:spPr>
        <p:txBody>
          <a:bodyPr wrap="none">
            <a:spAutoFit/>
          </a:bodyPr>
          <a:lstStyle/>
          <a:p>
            <a:r>
              <a:rPr lang="en-US"/>
              <a:t>Aqua's Method</a:t>
            </a:r>
          </a:p>
        </p:txBody>
      </p:sp>
      <p:sp>
        <p:nvSpPr>
          <p:cNvPr id="55300" name="Rectangle 3"/>
          <p:cNvSpPr>
            <a:spLocks noChangeArrowheads="1"/>
          </p:cNvSpPr>
          <p:nvPr/>
        </p:nvSpPr>
        <p:spPr bwMode="auto">
          <a:xfrm>
            <a:off x="3429000" y="1447800"/>
            <a:ext cx="2030413" cy="369888"/>
          </a:xfrm>
          <a:prstGeom prst="rect">
            <a:avLst/>
          </a:prstGeom>
          <a:noFill/>
          <a:ln w="9525">
            <a:noFill/>
            <a:miter lim="800000"/>
            <a:headEnd/>
            <a:tailEnd/>
          </a:ln>
        </p:spPr>
        <p:txBody>
          <a:bodyPr wrap="none">
            <a:spAutoFit/>
          </a:bodyPr>
          <a:lstStyle/>
          <a:p>
            <a:r>
              <a:rPr lang="en-US"/>
              <a:t>Non-aquas Method</a:t>
            </a:r>
          </a:p>
        </p:txBody>
      </p:sp>
      <p:sp>
        <p:nvSpPr>
          <p:cNvPr id="55301" name="Rectangle 4"/>
          <p:cNvSpPr>
            <a:spLocks noChangeArrowheads="1"/>
          </p:cNvSpPr>
          <p:nvPr/>
        </p:nvSpPr>
        <p:spPr bwMode="auto">
          <a:xfrm>
            <a:off x="6858000" y="1371600"/>
            <a:ext cx="1474788" cy="369888"/>
          </a:xfrm>
          <a:prstGeom prst="rect">
            <a:avLst/>
          </a:prstGeom>
          <a:noFill/>
          <a:ln w="9525">
            <a:noFill/>
            <a:miter lim="800000"/>
            <a:headEnd/>
            <a:tailEnd/>
          </a:ln>
        </p:spPr>
        <p:txBody>
          <a:bodyPr wrap="none">
            <a:spAutoFit/>
          </a:bodyPr>
          <a:lstStyle/>
          <a:p>
            <a:r>
              <a:rPr lang="en-US"/>
              <a:t>Mass Method</a:t>
            </a:r>
          </a:p>
        </p:txBody>
      </p:sp>
      <p:cxnSp>
        <p:nvCxnSpPr>
          <p:cNvPr id="7" name="Straight Arrow Connector 6"/>
          <p:cNvCxnSpPr/>
          <p:nvPr/>
        </p:nvCxnSpPr>
        <p:spPr>
          <a:xfrm rot="5400000">
            <a:off x="3886201" y="1143000"/>
            <a:ext cx="609600" cy="31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rot="10800000" flipV="1">
            <a:off x="2286000" y="762000"/>
            <a:ext cx="1066800"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5715000" y="838200"/>
            <a:ext cx="129540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5305" name="Rectangle 11"/>
          <p:cNvSpPr>
            <a:spLocks noChangeArrowheads="1"/>
          </p:cNvSpPr>
          <p:nvPr/>
        </p:nvSpPr>
        <p:spPr bwMode="auto">
          <a:xfrm>
            <a:off x="3810000" y="3962400"/>
            <a:ext cx="1123950" cy="369888"/>
          </a:xfrm>
          <a:prstGeom prst="rect">
            <a:avLst/>
          </a:prstGeom>
          <a:noFill/>
          <a:ln w="9525">
            <a:noFill/>
            <a:miter lim="800000"/>
            <a:headEnd/>
            <a:tailEnd/>
          </a:ln>
        </p:spPr>
        <p:txBody>
          <a:bodyPr wrap="none">
            <a:spAutoFit/>
          </a:bodyPr>
          <a:lstStyle/>
          <a:p>
            <a:r>
              <a:rPr lang="en-US"/>
              <a:t>Bleaching</a:t>
            </a:r>
          </a:p>
        </p:txBody>
      </p:sp>
      <p:sp>
        <p:nvSpPr>
          <p:cNvPr id="55306" name="Rectangle 12"/>
          <p:cNvSpPr>
            <a:spLocks noChangeArrowheads="1"/>
          </p:cNvSpPr>
          <p:nvPr/>
        </p:nvSpPr>
        <p:spPr bwMode="auto">
          <a:xfrm>
            <a:off x="2895600" y="5486400"/>
            <a:ext cx="3059113" cy="369888"/>
          </a:xfrm>
          <a:prstGeom prst="rect">
            <a:avLst/>
          </a:prstGeom>
          <a:noFill/>
          <a:ln w="9525">
            <a:noFill/>
            <a:miter lim="800000"/>
            <a:headEnd/>
            <a:tailEnd/>
          </a:ln>
        </p:spPr>
        <p:txBody>
          <a:bodyPr wrap="none">
            <a:spAutoFit/>
          </a:bodyPr>
          <a:lstStyle/>
          <a:p>
            <a:r>
              <a:rPr lang="en-US"/>
              <a:t>Ca(ocl)cl for cl  and H2o2 for O</a:t>
            </a:r>
          </a:p>
        </p:txBody>
      </p:sp>
      <p:sp>
        <p:nvSpPr>
          <p:cNvPr id="55307" name="Rectangle 13"/>
          <p:cNvSpPr>
            <a:spLocks noChangeArrowheads="1"/>
          </p:cNvSpPr>
          <p:nvPr/>
        </p:nvSpPr>
        <p:spPr bwMode="auto">
          <a:xfrm>
            <a:off x="0" y="4419600"/>
            <a:ext cx="2149475" cy="646113"/>
          </a:xfrm>
          <a:prstGeom prst="rect">
            <a:avLst/>
          </a:prstGeom>
          <a:noFill/>
          <a:ln w="9525">
            <a:noFill/>
            <a:miter lim="800000"/>
            <a:headEnd/>
            <a:tailEnd/>
          </a:ln>
        </p:spPr>
        <p:txBody>
          <a:bodyPr wrap="none">
            <a:spAutoFit/>
          </a:bodyPr>
          <a:lstStyle/>
          <a:p>
            <a:r>
              <a:rPr lang="en-US"/>
              <a:t>Yellowish or blackish</a:t>
            </a:r>
          </a:p>
          <a:p>
            <a:r>
              <a:rPr lang="en-US"/>
              <a:t>printed paper</a:t>
            </a:r>
          </a:p>
        </p:txBody>
      </p:sp>
      <p:sp>
        <p:nvSpPr>
          <p:cNvPr id="55308" name="Rectangle 14"/>
          <p:cNvSpPr>
            <a:spLocks noChangeArrowheads="1"/>
          </p:cNvSpPr>
          <p:nvPr/>
        </p:nvSpPr>
        <p:spPr bwMode="auto">
          <a:xfrm>
            <a:off x="6553200" y="4419600"/>
            <a:ext cx="2095500" cy="369888"/>
          </a:xfrm>
          <a:prstGeom prst="rect">
            <a:avLst/>
          </a:prstGeom>
          <a:noFill/>
          <a:ln w="9525">
            <a:noFill/>
            <a:miter lim="800000"/>
            <a:headEnd/>
            <a:tailEnd/>
          </a:ln>
        </p:spPr>
        <p:txBody>
          <a:bodyPr wrap="none">
            <a:spAutoFit/>
          </a:bodyPr>
          <a:lstStyle/>
          <a:p>
            <a:r>
              <a:rPr lang="en-US"/>
              <a:t>White printed paper</a:t>
            </a:r>
          </a:p>
        </p:txBody>
      </p:sp>
      <p:cxnSp>
        <p:nvCxnSpPr>
          <p:cNvPr id="17" name="Straight Arrow Connector 16"/>
          <p:cNvCxnSpPr/>
          <p:nvPr/>
        </p:nvCxnSpPr>
        <p:spPr>
          <a:xfrm>
            <a:off x="1981200" y="4800600"/>
            <a:ext cx="990600" cy="762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5791200" y="4800600"/>
            <a:ext cx="838200" cy="685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5311" name="Rectangle 22"/>
          <p:cNvSpPr>
            <a:spLocks noChangeArrowheads="1"/>
          </p:cNvSpPr>
          <p:nvPr/>
        </p:nvSpPr>
        <p:spPr bwMode="auto">
          <a:xfrm>
            <a:off x="3581400" y="685800"/>
            <a:ext cx="1438275" cy="369888"/>
          </a:xfrm>
          <a:prstGeom prst="rect">
            <a:avLst/>
          </a:prstGeom>
          <a:noFill/>
          <a:ln w="9525">
            <a:noFill/>
            <a:miter lim="800000"/>
            <a:headEnd/>
            <a:tailEnd/>
          </a:ln>
        </p:spPr>
        <p:txBody>
          <a:bodyPr wrap="none">
            <a:spAutoFit/>
          </a:bodyPr>
          <a:lstStyle/>
          <a:p>
            <a:r>
              <a:rPr lang="en-US"/>
              <a:t>Litmus paper</a:t>
            </a:r>
          </a:p>
        </p:txBody>
      </p:sp>
      <p:sp>
        <p:nvSpPr>
          <p:cNvPr id="55312" name="Rectangle 23"/>
          <p:cNvSpPr>
            <a:spLocks noChangeArrowheads="1"/>
          </p:cNvSpPr>
          <p:nvPr/>
        </p:nvSpPr>
        <p:spPr bwMode="auto">
          <a:xfrm>
            <a:off x="838200" y="1981200"/>
            <a:ext cx="1262063" cy="369888"/>
          </a:xfrm>
          <a:prstGeom prst="rect">
            <a:avLst/>
          </a:prstGeom>
          <a:noFill/>
          <a:ln w="9525">
            <a:noFill/>
            <a:miter lim="800000"/>
            <a:headEnd/>
            <a:tailEnd/>
          </a:ln>
        </p:spPr>
        <p:txBody>
          <a:bodyPr wrap="none">
            <a:spAutoFit/>
          </a:bodyPr>
          <a:lstStyle/>
          <a:p>
            <a:r>
              <a:rPr lang="en-US"/>
              <a:t>Lime water</a:t>
            </a:r>
          </a:p>
        </p:txBody>
      </p:sp>
      <p:sp>
        <p:nvSpPr>
          <p:cNvPr id="55313" name="Rectangle 24"/>
          <p:cNvSpPr>
            <a:spLocks noChangeArrowheads="1"/>
          </p:cNvSpPr>
          <p:nvPr/>
        </p:nvSpPr>
        <p:spPr bwMode="auto">
          <a:xfrm>
            <a:off x="3505200" y="2057400"/>
            <a:ext cx="2000250" cy="369888"/>
          </a:xfrm>
          <a:prstGeom prst="rect">
            <a:avLst/>
          </a:prstGeom>
          <a:noFill/>
          <a:ln w="9525">
            <a:noFill/>
            <a:miter lim="800000"/>
            <a:headEnd/>
            <a:tailEnd/>
          </a:ln>
        </p:spPr>
        <p:txBody>
          <a:bodyPr wrap="none">
            <a:spAutoFit/>
          </a:bodyPr>
          <a:lstStyle/>
          <a:p>
            <a:r>
              <a:rPr lang="en-US"/>
              <a:t>Barium hydrooxide</a:t>
            </a:r>
          </a:p>
        </p:txBody>
      </p:sp>
      <p:sp>
        <p:nvSpPr>
          <p:cNvPr id="55314" name="Rectangle 25"/>
          <p:cNvSpPr>
            <a:spLocks noChangeArrowheads="1"/>
          </p:cNvSpPr>
          <p:nvPr/>
        </p:nvSpPr>
        <p:spPr bwMode="auto">
          <a:xfrm>
            <a:off x="6400800" y="1905000"/>
            <a:ext cx="2493963" cy="369888"/>
          </a:xfrm>
          <a:prstGeom prst="rect">
            <a:avLst/>
          </a:prstGeom>
          <a:noFill/>
          <a:ln w="9525">
            <a:noFill/>
            <a:miter lim="800000"/>
            <a:headEnd/>
            <a:tailEnd/>
          </a:ln>
        </p:spPr>
        <p:txBody>
          <a:bodyPr wrap="none">
            <a:spAutoFit/>
          </a:bodyPr>
          <a:lstStyle/>
          <a:p>
            <a:r>
              <a:rPr lang="en-US"/>
              <a:t>Magnesium methaoxide</a:t>
            </a:r>
          </a:p>
        </p:txBody>
      </p:sp>
      <p:sp>
        <p:nvSpPr>
          <p:cNvPr id="55315"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pic>
        <p:nvPicPr>
          <p:cNvPr id="55316" name="Picture 1" descr="IMG_6281"/>
          <p:cNvPicPr>
            <a:picLocks noChangeAspect="1" noChangeArrowheads="1"/>
          </p:cNvPicPr>
          <p:nvPr/>
        </p:nvPicPr>
        <p:blipFill>
          <a:blip r:embed="rId3"/>
          <a:srcRect/>
          <a:stretch>
            <a:fillRect/>
          </a:stretch>
        </p:blipFill>
        <p:spPr bwMode="auto">
          <a:xfrm>
            <a:off x="2209800" y="2514600"/>
            <a:ext cx="4333875" cy="220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D:\Photographs\2009_12_11\IMG_6256.JPG"/>
          <p:cNvPicPr>
            <a:picLocks noChangeAspect="1" noChangeArrowheads="1"/>
          </p:cNvPicPr>
          <p:nvPr/>
        </p:nvPicPr>
        <p:blipFill>
          <a:blip r:embed="rId3"/>
          <a:srcRect/>
          <a:stretch>
            <a:fillRect/>
          </a:stretch>
        </p:blipFill>
        <p:spPr bwMode="auto">
          <a:xfrm>
            <a:off x="0" y="4419600"/>
            <a:ext cx="3251200" cy="2438400"/>
          </a:xfrm>
          <a:prstGeom prst="rect">
            <a:avLst/>
          </a:prstGeom>
          <a:noFill/>
          <a:ln w="9525">
            <a:noFill/>
            <a:miter lim="800000"/>
            <a:headEnd/>
            <a:tailEnd/>
          </a:ln>
        </p:spPr>
      </p:pic>
      <p:pic>
        <p:nvPicPr>
          <p:cNvPr id="56323" name="Picture 3" descr="D:\Photographs\2009_12_11\IMG_6257.JPG"/>
          <p:cNvPicPr>
            <a:picLocks noChangeAspect="1" noChangeArrowheads="1"/>
          </p:cNvPicPr>
          <p:nvPr/>
        </p:nvPicPr>
        <p:blipFill>
          <a:blip r:embed="rId4"/>
          <a:srcRect/>
          <a:stretch>
            <a:fillRect/>
          </a:stretch>
        </p:blipFill>
        <p:spPr bwMode="auto">
          <a:xfrm>
            <a:off x="5257800" y="0"/>
            <a:ext cx="3886200" cy="2914650"/>
          </a:xfrm>
          <a:prstGeom prst="rect">
            <a:avLst/>
          </a:prstGeom>
          <a:noFill/>
          <a:ln w="9525">
            <a:noFill/>
            <a:miter lim="800000"/>
            <a:headEnd/>
            <a:tailEnd/>
          </a:ln>
        </p:spPr>
      </p:pic>
      <p:pic>
        <p:nvPicPr>
          <p:cNvPr id="56324" name="Picture 4" descr="D:\Photographs\2009_12_11\IMG_6258.JPG"/>
          <p:cNvPicPr>
            <a:picLocks noChangeAspect="1" noChangeArrowheads="1"/>
          </p:cNvPicPr>
          <p:nvPr/>
        </p:nvPicPr>
        <p:blipFill>
          <a:blip r:embed="rId5"/>
          <a:srcRect/>
          <a:stretch>
            <a:fillRect/>
          </a:stretch>
        </p:blipFill>
        <p:spPr bwMode="auto">
          <a:xfrm>
            <a:off x="6096000" y="4572000"/>
            <a:ext cx="3048000" cy="2286000"/>
          </a:xfrm>
          <a:prstGeom prst="rect">
            <a:avLst/>
          </a:prstGeom>
          <a:noFill/>
          <a:ln w="9525">
            <a:noFill/>
            <a:miter lim="800000"/>
            <a:headEnd/>
            <a:tailEnd/>
          </a:ln>
        </p:spPr>
      </p:pic>
      <p:pic>
        <p:nvPicPr>
          <p:cNvPr id="56325" name="Picture 5" descr="D:\Photographs\2009_12_11\IMG_6259.JPG"/>
          <p:cNvPicPr>
            <a:picLocks noChangeAspect="1" noChangeArrowheads="1"/>
          </p:cNvPicPr>
          <p:nvPr/>
        </p:nvPicPr>
        <p:blipFill>
          <a:blip r:embed="rId6"/>
          <a:srcRect/>
          <a:stretch>
            <a:fillRect/>
          </a:stretch>
        </p:blipFill>
        <p:spPr bwMode="auto">
          <a:xfrm>
            <a:off x="0" y="0"/>
            <a:ext cx="3886200" cy="2914650"/>
          </a:xfrm>
          <a:prstGeom prst="rect">
            <a:avLst/>
          </a:prstGeom>
          <a:noFill/>
          <a:ln w="9525">
            <a:noFill/>
            <a:miter lim="800000"/>
            <a:headEnd/>
            <a:tailEnd/>
          </a:ln>
        </p:spPr>
      </p:pic>
      <p:sp>
        <p:nvSpPr>
          <p:cNvPr id="56326" name="Rectangle 6"/>
          <p:cNvSpPr>
            <a:spLocks noChangeArrowheads="1"/>
          </p:cNvSpPr>
          <p:nvPr/>
        </p:nvSpPr>
        <p:spPr bwMode="auto">
          <a:xfrm>
            <a:off x="0" y="3105150"/>
            <a:ext cx="9144000" cy="831850"/>
          </a:xfrm>
          <a:prstGeom prst="rect">
            <a:avLst/>
          </a:prstGeom>
          <a:noFill/>
          <a:ln w="9525">
            <a:noFill/>
            <a:miter lim="800000"/>
            <a:headEnd/>
            <a:tailEnd/>
          </a:ln>
        </p:spPr>
        <p:txBody>
          <a:bodyPr>
            <a:spAutoFit/>
          </a:bodyPr>
          <a:lstStyle/>
          <a:p>
            <a:r>
              <a:rPr lang="en-US" sz="2400">
                <a:latin typeface="Times New Roman" pitchFamily="18" charset="0"/>
                <a:cs typeface="Times New Roman" pitchFamily="18" charset="0"/>
              </a:rPr>
              <a:t>Training for Manuscripts handling, Reading, storing and Conserve To Save the National wealth</a:t>
            </a:r>
          </a:p>
        </p:txBody>
      </p:sp>
      <p:pic>
        <p:nvPicPr>
          <p:cNvPr id="56327" name="Picture 4" descr="D:\Photographs\2009_12_12\IMG_6265.JPG"/>
          <p:cNvPicPr>
            <a:picLocks noChangeAspect="1" noChangeArrowheads="1"/>
          </p:cNvPicPr>
          <p:nvPr/>
        </p:nvPicPr>
        <p:blipFill>
          <a:blip r:embed="rId7"/>
          <a:srcRect/>
          <a:stretch>
            <a:fillRect/>
          </a:stretch>
        </p:blipFill>
        <p:spPr bwMode="auto">
          <a:xfrm>
            <a:off x="3429000" y="5410200"/>
            <a:ext cx="2438400" cy="1155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IMG_1340"/>
          <p:cNvPicPr>
            <a:picLocks noChangeAspect="1" noChangeArrowheads="1"/>
          </p:cNvPicPr>
          <p:nvPr/>
        </p:nvPicPr>
        <p:blipFill>
          <a:blip r:embed="rId3"/>
          <a:srcRect/>
          <a:stretch>
            <a:fillRect/>
          </a:stretch>
        </p:blipFill>
        <p:spPr bwMode="auto">
          <a:xfrm>
            <a:off x="0" y="0"/>
            <a:ext cx="4000500" cy="2282825"/>
          </a:xfrm>
          <a:prstGeom prst="rect">
            <a:avLst/>
          </a:prstGeom>
          <a:noFill/>
          <a:ln w="9525">
            <a:noFill/>
            <a:miter lim="800000"/>
            <a:headEnd/>
            <a:tailEnd/>
          </a:ln>
        </p:spPr>
      </p:pic>
      <p:pic>
        <p:nvPicPr>
          <p:cNvPr id="15363" name="Picture 3" descr="IMG_1349"/>
          <p:cNvPicPr>
            <a:picLocks noChangeAspect="1" noChangeArrowheads="1"/>
          </p:cNvPicPr>
          <p:nvPr/>
        </p:nvPicPr>
        <p:blipFill>
          <a:blip r:embed="rId4"/>
          <a:srcRect/>
          <a:stretch>
            <a:fillRect/>
          </a:stretch>
        </p:blipFill>
        <p:spPr bwMode="auto">
          <a:xfrm>
            <a:off x="142875" y="4786313"/>
            <a:ext cx="3429000" cy="1909762"/>
          </a:xfrm>
          <a:prstGeom prst="rect">
            <a:avLst/>
          </a:prstGeom>
          <a:noFill/>
          <a:ln w="9525">
            <a:noFill/>
            <a:miter lim="800000"/>
            <a:headEnd/>
            <a:tailEnd/>
          </a:ln>
        </p:spPr>
      </p:pic>
      <p:pic>
        <p:nvPicPr>
          <p:cNvPr id="15364" name="Picture 4" descr="IMG_1343"/>
          <p:cNvPicPr>
            <a:picLocks noChangeAspect="1" noChangeArrowheads="1"/>
          </p:cNvPicPr>
          <p:nvPr/>
        </p:nvPicPr>
        <p:blipFill>
          <a:blip r:embed="rId5"/>
          <a:srcRect/>
          <a:stretch>
            <a:fillRect/>
          </a:stretch>
        </p:blipFill>
        <p:spPr bwMode="auto">
          <a:xfrm>
            <a:off x="6842125" y="3286125"/>
            <a:ext cx="2089150" cy="1179513"/>
          </a:xfrm>
          <a:prstGeom prst="rect">
            <a:avLst/>
          </a:prstGeom>
          <a:noFill/>
          <a:ln w="9525">
            <a:noFill/>
            <a:miter lim="800000"/>
            <a:headEnd/>
            <a:tailEnd/>
          </a:ln>
        </p:spPr>
      </p:pic>
      <p:pic>
        <p:nvPicPr>
          <p:cNvPr id="15365" name="Picture 11" descr="IMG_1554"/>
          <p:cNvPicPr>
            <a:picLocks noChangeAspect="1" noChangeArrowheads="1"/>
          </p:cNvPicPr>
          <p:nvPr/>
        </p:nvPicPr>
        <p:blipFill>
          <a:blip r:embed="rId6"/>
          <a:srcRect/>
          <a:stretch>
            <a:fillRect/>
          </a:stretch>
        </p:blipFill>
        <p:spPr bwMode="auto">
          <a:xfrm>
            <a:off x="4643438" y="4643438"/>
            <a:ext cx="1117600" cy="2001837"/>
          </a:xfrm>
          <a:prstGeom prst="rect">
            <a:avLst/>
          </a:prstGeom>
          <a:noFill/>
          <a:ln w="9525">
            <a:noFill/>
            <a:miter lim="800000"/>
            <a:headEnd/>
            <a:tailEnd/>
          </a:ln>
        </p:spPr>
      </p:pic>
      <p:pic>
        <p:nvPicPr>
          <p:cNvPr id="15366" name="Picture 9" descr="C:\Users\R. Bh. (Museum)\Desktop\Prajjal &amp; Pranil\DSC03979.JPG"/>
          <p:cNvPicPr>
            <a:picLocks noChangeAspect="1" noChangeArrowheads="1"/>
          </p:cNvPicPr>
          <p:nvPr/>
        </p:nvPicPr>
        <p:blipFill>
          <a:blip r:embed="rId7"/>
          <a:srcRect/>
          <a:stretch>
            <a:fillRect/>
          </a:stretch>
        </p:blipFill>
        <p:spPr bwMode="auto">
          <a:xfrm>
            <a:off x="6786563" y="4929188"/>
            <a:ext cx="2116137" cy="1587500"/>
          </a:xfrm>
          <a:prstGeom prst="rect">
            <a:avLst/>
          </a:prstGeom>
          <a:noFill/>
          <a:ln w="9525">
            <a:noFill/>
            <a:miter lim="800000"/>
            <a:headEnd/>
            <a:tailEnd/>
          </a:ln>
        </p:spPr>
      </p:pic>
      <p:pic>
        <p:nvPicPr>
          <p:cNvPr id="15367" name="Picture 18" descr="C:\Users\R. Bh. (Museum)\Desktop\Prajjal &amp; Pranil\DSC03966.JPG"/>
          <p:cNvPicPr>
            <a:picLocks noChangeAspect="1" noChangeArrowheads="1"/>
          </p:cNvPicPr>
          <p:nvPr/>
        </p:nvPicPr>
        <p:blipFill>
          <a:blip r:embed="rId8"/>
          <a:srcRect/>
          <a:stretch>
            <a:fillRect/>
          </a:stretch>
        </p:blipFill>
        <p:spPr bwMode="auto">
          <a:xfrm>
            <a:off x="3714750" y="571500"/>
            <a:ext cx="2911475" cy="3881438"/>
          </a:xfrm>
          <a:prstGeom prst="rect">
            <a:avLst/>
          </a:prstGeom>
          <a:noFill/>
          <a:ln w="9525">
            <a:noFill/>
            <a:miter lim="800000"/>
            <a:headEnd/>
            <a:tailEnd/>
          </a:ln>
        </p:spPr>
      </p:pic>
      <p:pic>
        <p:nvPicPr>
          <p:cNvPr id="15368" name="Picture 17" descr="C:\Users\R. Bh. (Museum)\Desktop\Prajjal &amp; Pranil\DSC03962.JPG"/>
          <p:cNvPicPr>
            <a:picLocks noChangeAspect="1" noChangeArrowheads="1"/>
          </p:cNvPicPr>
          <p:nvPr/>
        </p:nvPicPr>
        <p:blipFill>
          <a:blip r:embed="rId9"/>
          <a:srcRect/>
          <a:stretch>
            <a:fillRect/>
          </a:stretch>
        </p:blipFill>
        <p:spPr bwMode="auto">
          <a:xfrm>
            <a:off x="142875" y="2357438"/>
            <a:ext cx="3000375" cy="2263775"/>
          </a:xfrm>
          <a:prstGeom prst="rect">
            <a:avLst/>
          </a:prstGeom>
          <a:noFill/>
          <a:ln w="9525">
            <a:noFill/>
            <a:miter lim="800000"/>
            <a:headEnd/>
            <a:tailEnd/>
          </a:ln>
        </p:spPr>
      </p:pic>
      <p:sp>
        <p:nvSpPr>
          <p:cNvPr id="15369" name="Rectangle 8"/>
          <p:cNvSpPr>
            <a:spLocks noChangeArrowheads="1"/>
          </p:cNvSpPr>
          <p:nvPr/>
        </p:nvSpPr>
        <p:spPr bwMode="auto">
          <a:xfrm rot="16200000" flipV="1">
            <a:off x="6441282" y="929481"/>
            <a:ext cx="2571750" cy="1570037"/>
          </a:xfrm>
          <a:prstGeom prst="rect">
            <a:avLst/>
          </a:prstGeom>
          <a:noFill/>
          <a:ln w="9525">
            <a:noFill/>
            <a:miter lim="800000"/>
            <a:headEnd/>
            <a:tailEnd/>
          </a:ln>
        </p:spPr>
        <p:txBody>
          <a:bodyPr>
            <a:spAutoFit/>
          </a:bodyPr>
          <a:lstStyle/>
          <a:p>
            <a:r>
              <a:rPr lang="en-US" sz="3200"/>
              <a:t>Few Sculptors by Ramkinkar</a:t>
            </a:r>
          </a:p>
        </p:txBody>
      </p:sp>
      <p:sp>
        <p:nvSpPr>
          <p:cNvPr id="15370" name="Rectangle 9"/>
          <p:cNvSpPr>
            <a:spLocks noChangeArrowheads="1"/>
          </p:cNvSpPr>
          <p:nvPr/>
        </p:nvSpPr>
        <p:spPr bwMode="auto">
          <a:xfrm rot="-5400000">
            <a:off x="2637631" y="5172869"/>
            <a:ext cx="2428875" cy="369888"/>
          </a:xfrm>
          <a:prstGeom prst="rect">
            <a:avLst/>
          </a:prstGeom>
          <a:noFill/>
          <a:ln w="9525">
            <a:noFill/>
            <a:miter lim="800000"/>
            <a:headEnd/>
            <a:tailEnd/>
          </a:ln>
        </p:spPr>
        <p:txBody>
          <a:bodyPr>
            <a:spAutoFit/>
          </a:bodyPr>
          <a:lstStyle/>
          <a:p>
            <a:r>
              <a:rPr lang="en-US"/>
              <a:t>The Fish</a:t>
            </a:r>
          </a:p>
        </p:txBody>
      </p:sp>
      <p:sp>
        <p:nvSpPr>
          <p:cNvPr id="15371" name="Rectangle 10"/>
          <p:cNvSpPr>
            <a:spLocks noChangeArrowheads="1"/>
          </p:cNvSpPr>
          <p:nvPr/>
        </p:nvSpPr>
        <p:spPr bwMode="auto">
          <a:xfrm rot="-5400000">
            <a:off x="5491163" y="5084763"/>
            <a:ext cx="838200" cy="368300"/>
          </a:xfrm>
          <a:prstGeom prst="rect">
            <a:avLst/>
          </a:prstGeom>
          <a:noFill/>
          <a:ln w="9525">
            <a:noFill/>
            <a:miter lim="800000"/>
            <a:headEnd/>
            <a:tailEnd/>
          </a:ln>
        </p:spPr>
        <p:txBody>
          <a:bodyPr>
            <a:spAutoFit/>
          </a:bodyPr>
          <a:lstStyle/>
          <a:p>
            <a:r>
              <a:rPr lang="en-US"/>
              <a:t>Sujata</a:t>
            </a:r>
          </a:p>
        </p:txBody>
      </p:sp>
      <p:sp>
        <p:nvSpPr>
          <p:cNvPr id="15372" name="Rectangle 11"/>
          <p:cNvSpPr>
            <a:spLocks noChangeArrowheads="1"/>
          </p:cNvSpPr>
          <p:nvPr/>
        </p:nvSpPr>
        <p:spPr bwMode="auto">
          <a:xfrm rot="16200000" flipV="1">
            <a:off x="6048376" y="5851525"/>
            <a:ext cx="1071562" cy="369887"/>
          </a:xfrm>
          <a:prstGeom prst="rect">
            <a:avLst/>
          </a:prstGeom>
          <a:noFill/>
          <a:ln w="9525">
            <a:noFill/>
            <a:miter lim="800000"/>
            <a:headEnd/>
            <a:tailEnd/>
          </a:ln>
        </p:spPr>
        <p:txBody>
          <a:bodyPr>
            <a:spAutoFit/>
          </a:bodyPr>
          <a:lstStyle/>
          <a:p>
            <a:r>
              <a:rPr lang="en-US"/>
              <a:t>Buddha</a:t>
            </a:r>
          </a:p>
        </p:txBody>
      </p:sp>
      <p:sp>
        <p:nvSpPr>
          <p:cNvPr id="15373" name="Rectangle 13"/>
          <p:cNvSpPr>
            <a:spLocks noChangeArrowheads="1"/>
          </p:cNvSpPr>
          <p:nvPr/>
        </p:nvSpPr>
        <p:spPr bwMode="auto">
          <a:xfrm>
            <a:off x="6858000" y="4429125"/>
            <a:ext cx="2071688" cy="369888"/>
          </a:xfrm>
          <a:prstGeom prst="rect">
            <a:avLst/>
          </a:prstGeom>
          <a:noFill/>
          <a:ln w="9525">
            <a:noFill/>
            <a:miter lim="800000"/>
            <a:headEnd/>
            <a:tailEnd/>
          </a:ln>
        </p:spPr>
        <p:txBody>
          <a:bodyPr>
            <a:spAutoFit/>
          </a:bodyPr>
          <a:lstStyle/>
          <a:p>
            <a:r>
              <a:rPr lang="en-US"/>
              <a:t>Thaser</a:t>
            </a:r>
          </a:p>
        </p:txBody>
      </p:sp>
      <p:sp>
        <p:nvSpPr>
          <p:cNvPr id="15374" name="Rectangle 14"/>
          <p:cNvSpPr>
            <a:spLocks noChangeArrowheads="1"/>
          </p:cNvSpPr>
          <p:nvPr/>
        </p:nvSpPr>
        <p:spPr bwMode="auto">
          <a:xfrm>
            <a:off x="3786188" y="4071938"/>
            <a:ext cx="2786062" cy="369887"/>
          </a:xfrm>
          <a:prstGeom prst="rect">
            <a:avLst/>
          </a:prstGeom>
          <a:noFill/>
          <a:ln w="9525">
            <a:noFill/>
            <a:miter lim="800000"/>
            <a:headEnd/>
            <a:tailEnd/>
          </a:ln>
        </p:spPr>
        <p:txBody>
          <a:bodyPr>
            <a:spAutoFit/>
          </a:bodyPr>
          <a:lstStyle/>
          <a:p>
            <a:r>
              <a:rPr lang="en-US"/>
              <a:t>Mahatma’s Dandi March</a:t>
            </a:r>
          </a:p>
        </p:txBody>
      </p:sp>
      <p:sp>
        <p:nvSpPr>
          <p:cNvPr id="15375" name="Rectangle 15"/>
          <p:cNvSpPr>
            <a:spLocks noChangeArrowheads="1"/>
          </p:cNvSpPr>
          <p:nvPr/>
        </p:nvSpPr>
        <p:spPr bwMode="auto">
          <a:xfrm>
            <a:off x="1714500" y="4071938"/>
            <a:ext cx="1428750" cy="369887"/>
          </a:xfrm>
          <a:prstGeom prst="rect">
            <a:avLst/>
          </a:prstGeom>
          <a:noFill/>
          <a:ln w="9525">
            <a:noFill/>
            <a:miter lim="800000"/>
            <a:headEnd/>
            <a:tailEnd/>
          </a:ln>
        </p:spPr>
        <p:txBody>
          <a:bodyPr>
            <a:spAutoFit/>
          </a:bodyPr>
          <a:lstStyle/>
          <a:p>
            <a:r>
              <a:rPr lang="en-US" i="1"/>
              <a:t>Koler Bansi</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3" descr="IMG_6058"/>
          <p:cNvPicPr>
            <a:picLocks noChangeAspect="1" noChangeArrowheads="1"/>
          </p:cNvPicPr>
          <p:nvPr/>
        </p:nvPicPr>
        <p:blipFill>
          <a:blip r:embed="rId2"/>
          <a:srcRect/>
          <a:stretch>
            <a:fillRect/>
          </a:stretch>
        </p:blipFill>
        <p:spPr bwMode="auto">
          <a:xfrm>
            <a:off x="571500" y="3786188"/>
            <a:ext cx="2389188" cy="1785937"/>
          </a:xfrm>
          <a:prstGeom prst="rect">
            <a:avLst/>
          </a:prstGeom>
          <a:noFill/>
          <a:ln w="9525">
            <a:noFill/>
            <a:miter lim="800000"/>
            <a:headEnd/>
            <a:tailEnd/>
          </a:ln>
        </p:spPr>
      </p:pic>
      <p:pic>
        <p:nvPicPr>
          <p:cNvPr id="49155" name="Picture 2" descr="IMG_6228"/>
          <p:cNvPicPr>
            <a:picLocks noChangeAspect="1" noChangeArrowheads="1"/>
          </p:cNvPicPr>
          <p:nvPr/>
        </p:nvPicPr>
        <p:blipFill>
          <a:blip r:embed="rId3"/>
          <a:srcRect/>
          <a:stretch>
            <a:fillRect/>
          </a:stretch>
        </p:blipFill>
        <p:spPr bwMode="auto">
          <a:xfrm>
            <a:off x="3357563" y="3857625"/>
            <a:ext cx="2301875" cy="1731963"/>
          </a:xfrm>
          <a:prstGeom prst="rect">
            <a:avLst/>
          </a:prstGeom>
          <a:noFill/>
          <a:ln w="9525">
            <a:noFill/>
            <a:miter lim="800000"/>
            <a:headEnd/>
            <a:tailEnd/>
          </a:ln>
        </p:spPr>
      </p:pic>
      <p:pic>
        <p:nvPicPr>
          <p:cNvPr id="49156" name="Picture 1" descr="IMG_6063"/>
          <p:cNvPicPr>
            <a:picLocks noChangeAspect="1" noChangeArrowheads="1"/>
          </p:cNvPicPr>
          <p:nvPr/>
        </p:nvPicPr>
        <p:blipFill>
          <a:blip r:embed="rId4"/>
          <a:srcRect/>
          <a:stretch>
            <a:fillRect/>
          </a:stretch>
        </p:blipFill>
        <p:spPr bwMode="auto">
          <a:xfrm>
            <a:off x="6072188" y="3857625"/>
            <a:ext cx="2305050" cy="1703388"/>
          </a:xfrm>
          <a:prstGeom prst="rect">
            <a:avLst/>
          </a:prstGeom>
          <a:noFill/>
          <a:ln w="9525">
            <a:noFill/>
            <a:miter lim="800000"/>
            <a:headEnd/>
            <a:tailEnd/>
          </a:ln>
        </p:spPr>
      </p:pic>
      <p:sp>
        <p:nvSpPr>
          <p:cNvPr id="49157" name="Rectangle 4"/>
          <p:cNvSpPr>
            <a:spLocks noChangeArrowheads="1"/>
          </p:cNvSpPr>
          <p:nvPr/>
        </p:nvSpPr>
        <p:spPr bwMode="auto">
          <a:xfrm>
            <a:off x="571500" y="0"/>
            <a:ext cx="8358188" cy="3970338"/>
          </a:xfrm>
          <a:prstGeom prst="rect">
            <a:avLst/>
          </a:prstGeom>
          <a:noFill/>
          <a:ln w="9525">
            <a:noFill/>
            <a:miter lim="800000"/>
            <a:headEnd/>
            <a:tailEnd/>
          </a:ln>
        </p:spPr>
        <p:txBody>
          <a:bodyPr anchor="ctr">
            <a:spAutoFit/>
          </a:bodyPr>
          <a:lstStyle/>
          <a:p>
            <a:pPr indent="457200" eaLnBrk="0" hangingPunct="0"/>
            <a:endParaRPr lang="en-US" sz="2400" b="1">
              <a:cs typeface="Times New Roman" pitchFamily="18" charset="0"/>
            </a:endParaRPr>
          </a:p>
          <a:p>
            <a:pPr indent="457200" eaLnBrk="0" hangingPunct="0"/>
            <a:r>
              <a:rPr lang="en-US" sz="2400" b="1">
                <a:cs typeface="Times New Roman" pitchFamily="18" charset="0"/>
              </a:rPr>
              <a:t>Cleaning of archival materials </a:t>
            </a:r>
            <a:endParaRPr lang="en-US" sz="2400"/>
          </a:p>
          <a:p>
            <a:pPr indent="457200" eaLnBrk="0" hangingPunct="0"/>
            <a:r>
              <a:rPr lang="en-US" sz="2000">
                <a:cs typeface="Times New Roman" pitchFamily="18" charset="0"/>
              </a:rPr>
              <a:t>	A paper document gets affected due to marks, spots or stains etc. For example by fungus, ink, water etc. need to be cleaned. This is the matter of  conservater, we should regularly dusting, cleaning and care fully handling which will be helpful to protect manuscripts from  new spots and stains.</a:t>
            </a:r>
            <a:endParaRPr lang="en-US" sz="2000"/>
          </a:p>
          <a:p>
            <a:pPr indent="457200" eaLnBrk="0" hangingPunct="0"/>
            <a:r>
              <a:rPr lang="en-US" sz="2000">
                <a:cs typeface="Times New Roman" pitchFamily="18" charset="0"/>
              </a:rPr>
              <a:t>Soft flat brush  may be used for cleaning paper may be gentle dusting. Brushing, not only removes dust but also the dead insect bodies or their eggs. All dust removed should be colleted on polythene sheet and disposed off properly so that it does not spread in the room.   </a:t>
            </a:r>
            <a:endParaRPr lang="en-US" sz="2000"/>
          </a:p>
          <a:p>
            <a:pPr indent="457200" eaLnBrk="0" hangingPunct="0"/>
            <a:endParaRPr lang="en-US" sz="2400"/>
          </a:p>
        </p:txBody>
      </p:sp>
      <p:sp>
        <p:nvSpPr>
          <p:cNvPr id="49158" name="Rectangle 5"/>
          <p:cNvSpPr>
            <a:spLocks noChangeArrowheads="1"/>
          </p:cNvSpPr>
          <p:nvPr/>
        </p:nvSpPr>
        <p:spPr bwMode="auto">
          <a:xfrm>
            <a:off x="0" y="1482725"/>
            <a:ext cx="9144000" cy="0"/>
          </a:xfrm>
          <a:prstGeom prst="rect">
            <a:avLst/>
          </a:prstGeom>
          <a:noFill/>
          <a:ln w="9525">
            <a:noFill/>
            <a:miter lim="800000"/>
            <a:headEnd/>
            <a:tailEnd/>
          </a:ln>
        </p:spPr>
        <p:txBody>
          <a:bodyPr wrap="none" anchor="ctr">
            <a:spAutoFit/>
          </a:bodyPr>
          <a:lstStyle/>
          <a:p>
            <a:pPr algn="just" eaLnBrk="0" hangingPunct="0"/>
            <a:r>
              <a:rPr lang="en-US" sz="1200">
                <a:cs typeface="Times New Roman" pitchFamily="18" charset="0"/>
              </a:rPr>
              <a:t>      </a:t>
            </a:r>
            <a:endParaRPr lang="en-US"/>
          </a:p>
        </p:txBody>
      </p:sp>
      <p:sp>
        <p:nvSpPr>
          <p:cNvPr id="49159" name="Rectangle 6"/>
          <p:cNvSpPr>
            <a:spLocks noChangeArrowheads="1"/>
          </p:cNvSpPr>
          <p:nvPr/>
        </p:nvSpPr>
        <p:spPr bwMode="auto">
          <a:xfrm>
            <a:off x="0" y="2516188"/>
            <a:ext cx="9144000" cy="0"/>
          </a:xfrm>
          <a:prstGeom prst="rect">
            <a:avLst/>
          </a:prstGeom>
          <a:noFill/>
          <a:ln w="9525">
            <a:noFill/>
            <a:miter lim="800000"/>
            <a:headEnd/>
            <a:tailEnd/>
          </a:ln>
        </p:spPr>
        <p:txBody>
          <a:bodyPr wrap="none" anchor="ctr">
            <a:spAutoFit/>
          </a:bodyPr>
          <a:lstStyle/>
          <a:p>
            <a:pPr algn="just" eaLnBrk="0" hangingPunct="0"/>
            <a:r>
              <a:rPr lang="en-US" sz="1200">
                <a:cs typeface="Times New Roman" pitchFamily="18" charset="0"/>
              </a:rPr>
              <a:t>       </a:t>
            </a:r>
            <a:endParaRPr lang="en-US"/>
          </a:p>
        </p:txBody>
      </p:sp>
      <p:sp>
        <p:nvSpPr>
          <p:cNvPr id="49160" name="Rectangle 7"/>
          <p:cNvSpPr>
            <a:spLocks noChangeArrowheads="1"/>
          </p:cNvSpPr>
          <p:nvPr/>
        </p:nvSpPr>
        <p:spPr bwMode="auto">
          <a:xfrm>
            <a:off x="714375" y="6000750"/>
            <a:ext cx="8001000" cy="338138"/>
          </a:xfrm>
          <a:prstGeom prst="rect">
            <a:avLst/>
          </a:prstGeom>
          <a:noFill/>
          <a:ln w="9525">
            <a:noFill/>
            <a:miter lim="800000"/>
            <a:headEnd/>
            <a:tailEnd/>
          </a:ln>
        </p:spPr>
        <p:txBody>
          <a:bodyPr anchor="ctr">
            <a:spAutoFit/>
          </a:bodyPr>
          <a:lstStyle/>
          <a:p>
            <a:pPr algn="just" eaLnBrk="0" hangingPunct="0"/>
            <a:r>
              <a:rPr lang="en-US" sz="1600">
                <a:cs typeface="Times New Roman" pitchFamily="18" charset="0"/>
              </a:rPr>
              <a:t>       </a:t>
            </a:r>
            <a:r>
              <a:rPr lang="en-US" sz="1600" b="1" i="1">
                <a:cs typeface="Times New Roman" pitchFamily="18" charset="0"/>
              </a:rPr>
              <a:t>Wrong dusting             Proper dusting           Good quality brush for dusting</a:t>
            </a:r>
            <a:endParaRPr lang="en-US" sz="160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1" descr="IMG_2427"/>
          <p:cNvPicPr>
            <a:picLocks noChangeAspect="1" noChangeArrowheads="1"/>
          </p:cNvPicPr>
          <p:nvPr/>
        </p:nvPicPr>
        <p:blipFill>
          <a:blip r:embed="rId3"/>
          <a:srcRect/>
          <a:stretch>
            <a:fillRect/>
          </a:stretch>
        </p:blipFill>
        <p:spPr bwMode="auto">
          <a:xfrm>
            <a:off x="0" y="0"/>
            <a:ext cx="1219200" cy="1619250"/>
          </a:xfrm>
          <a:prstGeom prst="rect">
            <a:avLst/>
          </a:prstGeom>
          <a:noFill/>
          <a:ln w="9525">
            <a:noFill/>
            <a:miter lim="800000"/>
            <a:headEnd/>
            <a:tailEnd/>
          </a:ln>
        </p:spPr>
      </p:pic>
      <p:pic>
        <p:nvPicPr>
          <p:cNvPr id="50179" name="Picture 2" descr="IMG_2433"/>
          <p:cNvPicPr>
            <a:picLocks noChangeAspect="1" noChangeArrowheads="1"/>
          </p:cNvPicPr>
          <p:nvPr/>
        </p:nvPicPr>
        <p:blipFill>
          <a:blip r:embed="rId4"/>
          <a:srcRect/>
          <a:stretch>
            <a:fillRect/>
          </a:stretch>
        </p:blipFill>
        <p:spPr bwMode="auto">
          <a:xfrm>
            <a:off x="0" y="5181600"/>
            <a:ext cx="1524000" cy="676275"/>
          </a:xfrm>
          <a:prstGeom prst="rect">
            <a:avLst/>
          </a:prstGeom>
          <a:noFill/>
          <a:ln w="9525">
            <a:noFill/>
            <a:miter lim="800000"/>
            <a:headEnd/>
            <a:tailEnd/>
          </a:ln>
        </p:spPr>
      </p:pic>
      <p:pic>
        <p:nvPicPr>
          <p:cNvPr id="50180" name="Picture 3" descr="IMG_2425"/>
          <p:cNvPicPr>
            <a:picLocks noChangeAspect="1" noChangeArrowheads="1"/>
          </p:cNvPicPr>
          <p:nvPr/>
        </p:nvPicPr>
        <p:blipFill>
          <a:blip r:embed="rId5"/>
          <a:srcRect/>
          <a:stretch>
            <a:fillRect/>
          </a:stretch>
        </p:blipFill>
        <p:spPr bwMode="auto">
          <a:xfrm>
            <a:off x="0" y="3886200"/>
            <a:ext cx="1343025" cy="1209675"/>
          </a:xfrm>
          <a:prstGeom prst="rect">
            <a:avLst/>
          </a:prstGeom>
          <a:noFill/>
          <a:ln w="9525">
            <a:noFill/>
            <a:miter lim="800000"/>
            <a:headEnd/>
            <a:tailEnd/>
          </a:ln>
        </p:spPr>
      </p:pic>
      <p:pic>
        <p:nvPicPr>
          <p:cNvPr id="50181" name="Picture 4" descr="IMG_2426"/>
          <p:cNvPicPr>
            <a:picLocks noChangeAspect="1" noChangeArrowheads="1"/>
          </p:cNvPicPr>
          <p:nvPr/>
        </p:nvPicPr>
        <p:blipFill>
          <a:blip r:embed="rId6"/>
          <a:srcRect/>
          <a:stretch>
            <a:fillRect/>
          </a:stretch>
        </p:blipFill>
        <p:spPr bwMode="auto">
          <a:xfrm>
            <a:off x="0" y="5943600"/>
            <a:ext cx="1419225" cy="695325"/>
          </a:xfrm>
          <a:prstGeom prst="rect">
            <a:avLst/>
          </a:prstGeom>
          <a:noFill/>
          <a:ln w="9525">
            <a:noFill/>
            <a:miter lim="800000"/>
            <a:headEnd/>
            <a:tailEnd/>
          </a:ln>
        </p:spPr>
      </p:pic>
      <p:pic>
        <p:nvPicPr>
          <p:cNvPr id="50182" name="Picture 5" descr="IMG_2424"/>
          <p:cNvPicPr>
            <a:picLocks noChangeAspect="1" noChangeArrowheads="1"/>
          </p:cNvPicPr>
          <p:nvPr/>
        </p:nvPicPr>
        <p:blipFill>
          <a:blip r:embed="rId7"/>
          <a:srcRect/>
          <a:stretch>
            <a:fillRect/>
          </a:stretch>
        </p:blipFill>
        <p:spPr bwMode="auto">
          <a:xfrm>
            <a:off x="0" y="1752600"/>
            <a:ext cx="1371600" cy="2047875"/>
          </a:xfrm>
          <a:prstGeom prst="rect">
            <a:avLst/>
          </a:prstGeom>
          <a:noFill/>
          <a:ln w="9525">
            <a:noFill/>
            <a:miter lim="800000"/>
            <a:headEnd/>
            <a:tailEnd/>
          </a:ln>
        </p:spPr>
      </p:pic>
      <p:sp>
        <p:nvSpPr>
          <p:cNvPr id="50183" name="Rectangle 6"/>
          <p:cNvSpPr>
            <a:spLocks noChangeArrowheads="1"/>
          </p:cNvSpPr>
          <p:nvPr/>
        </p:nvSpPr>
        <p:spPr bwMode="auto">
          <a:xfrm>
            <a:off x="1219200" y="0"/>
            <a:ext cx="3438525" cy="461963"/>
          </a:xfrm>
          <a:prstGeom prst="rect">
            <a:avLst/>
          </a:prstGeom>
          <a:noFill/>
          <a:ln w="9525">
            <a:noFill/>
            <a:miter lim="800000"/>
            <a:headEnd/>
            <a:tailEnd/>
          </a:ln>
        </p:spPr>
        <p:txBody>
          <a:bodyPr wrap="none">
            <a:spAutoFit/>
          </a:bodyPr>
          <a:lstStyle/>
          <a:p>
            <a:r>
              <a:rPr lang="en-US" sz="2400" b="1"/>
              <a:t>Traditional Conservation</a:t>
            </a:r>
          </a:p>
        </p:txBody>
      </p:sp>
      <p:pic>
        <p:nvPicPr>
          <p:cNvPr id="50184" name="Picture 5" descr="D:\Photographs\2009_03_31\IMG_5002.JPG"/>
          <p:cNvPicPr>
            <a:picLocks noChangeAspect="1" noChangeArrowheads="1"/>
          </p:cNvPicPr>
          <p:nvPr/>
        </p:nvPicPr>
        <p:blipFill>
          <a:blip r:embed="rId8"/>
          <a:srcRect/>
          <a:stretch>
            <a:fillRect/>
          </a:stretch>
        </p:blipFill>
        <p:spPr bwMode="auto">
          <a:xfrm>
            <a:off x="6477000" y="5181600"/>
            <a:ext cx="2667000" cy="1676400"/>
          </a:xfrm>
          <a:prstGeom prst="rect">
            <a:avLst/>
          </a:prstGeom>
          <a:noFill/>
          <a:ln w="9525">
            <a:noFill/>
            <a:miter lim="800000"/>
            <a:headEnd/>
            <a:tailEnd/>
          </a:ln>
        </p:spPr>
      </p:pic>
      <p:pic>
        <p:nvPicPr>
          <p:cNvPr id="50185" name="Picture 5" descr="D:\Photographs\2009_12_11\IMG_6249.JPG"/>
          <p:cNvPicPr>
            <a:picLocks noChangeAspect="1" noChangeArrowheads="1"/>
          </p:cNvPicPr>
          <p:nvPr/>
        </p:nvPicPr>
        <p:blipFill>
          <a:blip r:embed="rId9"/>
          <a:srcRect/>
          <a:stretch>
            <a:fillRect/>
          </a:stretch>
        </p:blipFill>
        <p:spPr bwMode="auto">
          <a:xfrm>
            <a:off x="6019800" y="2027238"/>
            <a:ext cx="3124200" cy="1439862"/>
          </a:xfrm>
          <a:prstGeom prst="rect">
            <a:avLst/>
          </a:prstGeom>
          <a:noFill/>
          <a:ln w="9525">
            <a:noFill/>
            <a:miter lim="800000"/>
            <a:headEnd/>
            <a:tailEnd/>
          </a:ln>
        </p:spPr>
      </p:pic>
      <p:pic>
        <p:nvPicPr>
          <p:cNvPr id="50186" name="Picture 3" descr="D:\Photographs\2009_12_11\IMG_6247.JPG"/>
          <p:cNvPicPr>
            <a:picLocks noChangeAspect="1" noChangeArrowheads="1"/>
          </p:cNvPicPr>
          <p:nvPr/>
        </p:nvPicPr>
        <p:blipFill>
          <a:blip r:embed="rId10"/>
          <a:srcRect/>
          <a:stretch>
            <a:fillRect/>
          </a:stretch>
        </p:blipFill>
        <p:spPr bwMode="auto">
          <a:xfrm>
            <a:off x="6096000" y="3581400"/>
            <a:ext cx="3048000" cy="1447800"/>
          </a:xfrm>
          <a:prstGeom prst="rect">
            <a:avLst/>
          </a:prstGeom>
          <a:noFill/>
          <a:ln w="9525">
            <a:noFill/>
            <a:miter lim="800000"/>
            <a:headEnd/>
            <a:tailEnd/>
          </a:ln>
        </p:spPr>
      </p:pic>
      <p:pic>
        <p:nvPicPr>
          <p:cNvPr id="50187" name="Picture 6" descr="C:\Users\Pradip\Downloads\IMG_20200716_222400.jpg"/>
          <p:cNvPicPr>
            <a:picLocks noChangeAspect="1" noChangeArrowheads="1"/>
          </p:cNvPicPr>
          <p:nvPr/>
        </p:nvPicPr>
        <p:blipFill>
          <a:blip r:embed="rId11"/>
          <a:srcRect/>
          <a:stretch>
            <a:fillRect/>
          </a:stretch>
        </p:blipFill>
        <p:spPr bwMode="auto">
          <a:xfrm>
            <a:off x="4038600" y="5316538"/>
            <a:ext cx="2286000" cy="1541462"/>
          </a:xfrm>
          <a:prstGeom prst="rect">
            <a:avLst/>
          </a:prstGeom>
          <a:noFill/>
          <a:ln w="9525">
            <a:noFill/>
            <a:miter lim="800000"/>
            <a:headEnd/>
            <a:tailEnd/>
          </a:ln>
        </p:spPr>
      </p:pic>
      <p:pic>
        <p:nvPicPr>
          <p:cNvPr id="50188" name="Picture 7" descr="C:\Users\Pradip\Downloads\IMG_20200716_222215.jpg"/>
          <p:cNvPicPr>
            <a:picLocks noChangeAspect="1" noChangeArrowheads="1"/>
          </p:cNvPicPr>
          <p:nvPr/>
        </p:nvPicPr>
        <p:blipFill>
          <a:blip r:embed="rId12"/>
          <a:srcRect/>
          <a:stretch>
            <a:fillRect/>
          </a:stretch>
        </p:blipFill>
        <p:spPr bwMode="auto">
          <a:xfrm>
            <a:off x="1600200" y="5334000"/>
            <a:ext cx="2230438" cy="1524000"/>
          </a:xfrm>
          <a:prstGeom prst="rect">
            <a:avLst/>
          </a:prstGeom>
          <a:noFill/>
          <a:ln w="9525">
            <a:noFill/>
            <a:miter lim="800000"/>
            <a:headEnd/>
            <a:tailEnd/>
          </a:ln>
        </p:spPr>
      </p:pic>
      <p:pic>
        <p:nvPicPr>
          <p:cNvPr id="50189" name="Picture 6" descr="D:\Photographs\2009_03_31\IMG_4992.JPG"/>
          <p:cNvPicPr>
            <a:picLocks noChangeAspect="1" noChangeArrowheads="1"/>
          </p:cNvPicPr>
          <p:nvPr/>
        </p:nvPicPr>
        <p:blipFill>
          <a:blip r:embed="rId13"/>
          <a:srcRect/>
          <a:stretch>
            <a:fillRect/>
          </a:stretch>
        </p:blipFill>
        <p:spPr bwMode="auto">
          <a:xfrm>
            <a:off x="5792788" y="0"/>
            <a:ext cx="3351212" cy="1882775"/>
          </a:xfrm>
          <a:prstGeom prst="rect">
            <a:avLst/>
          </a:prstGeom>
          <a:noFill/>
          <a:ln w="9525">
            <a:noFill/>
            <a:miter lim="800000"/>
            <a:headEnd/>
            <a:tailEnd/>
          </a:ln>
        </p:spPr>
      </p:pic>
      <p:sp>
        <p:nvSpPr>
          <p:cNvPr id="50190" name="Rectangle 13"/>
          <p:cNvSpPr>
            <a:spLocks noChangeArrowheads="1"/>
          </p:cNvSpPr>
          <p:nvPr/>
        </p:nvSpPr>
        <p:spPr bwMode="auto">
          <a:xfrm>
            <a:off x="1752600" y="762000"/>
            <a:ext cx="1436688" cy="461963"/>
          </a:xfrm>
          <a:prstGeom prst="rect">
            <a:avLst/>
          </a:prstGeom>
          <a:noFill/>
          <a:ln w="9525">
            <a:noFill/>
            <a:miter lim="800000"/>
            <a:headEnd/>
            <a:tailEnd/>
          </a:ln>
        </p:spPr>
        <p:txBody>
          <a:bodyPr wrap="none">
            <a:spAutoFit/>
          </a:bodyPr>
          <a:lstStyle/>
          <a:p>
            <a:r>
              <a:rPr lang="en-US" sz="2400" b="1"/>
              <a:t>Red cloth</a:t>
            </a:r>
          </a:p>
        </p:txBody>
      </p:sp>
      <p:sp>
        <p:nvSpPr>
          <p:cNvPr id="50191" name="Rectangle 14"/>
          <p:cNvSpPr>
            <a:spLocks noChangeArrowheads="1"/>
          </p:cNvSpPr>
          <p:nvPr/>
        </p:nvSpPr>
        <p:spPr bwMode="auto">
          <a:xfrm>
            <a:off x="1752600" y="1219200"/>
            <a:ext cx="1803400" cy="461963"/>
          </a:xfrm>
          <a:prstGeom prst="rect">
            <a:avLst/>
          </a:prstGeom>
          <a:noFill/>
          <a:ln w="9525">
            <a:noFill/>
            <a:miter lim="800000"/>
            <a:headEnd/>
            <a:tailEnd/>
          </a:ln>
        </p:spPr>
        <p:txBody>
          <a:bodyPr wrap="none">
            <a:spAutoFit/>
          </a:bodyPr>
          <a:lstStyle/>
          <a:p>
            <a:r>
              <a:rPr lang="en-US" sz="2400" b="1"/>
              <a:t>Yellow cloth</a:t>
            </a:r>
          </a:p>
        </p:txBody>
      </p:sp>
      <p:sp>
        <p:nvSpPr>
          <p:cNvPr id="50192" name="Rectangle 15"/>
          <p:cNvSpPr>
            <a:spLocks noChangeArrowheads="1"/>
          </p:cNvSpPr>
          <p:nvPr/>
        </p:nvSpPr>
        <p:spPr bwMode="auto">
          <a:xfrm>
            <a:off x="1905000" y="1752600"/>
            <a:ext cx="1306513" cy="461963"/>
          </a:xfrm>
          <a:prstGeom prst="rect">
            <a:avLst/>
          </a:prstGeom>
          <a:noFill/>
          <a:ln w="9525">
            <a:noFill/>
            <a:miter lim="800000"/>
            <a:headEnd/>
            <a:tailEnd/>
          </a:ln>
        </p:spPr>
        <p:txBody>
          <a:bodyPr wrap="none">
            <a:spAutoFit/>
          </a:bodyPr>
          <a:lstStyle/>
          <a:p>
            <a:r>
              <a:rPr lang="en-US" sz="2400" b="1"/>
              <a:t>Clove oil</a:t>
            </a:r>
          </a:p>
        </p:txBody>
      </p:sp>
      <p:sp>
        <p:nvSpPr>
          <p:cNvPr id="50193" name="Rectangle 16"/>
          <p:cNvSpPr>
            <a:spLocks noChangeArrowheads="1"/>
          </p:cNvSpPr>
          <p:nvPr/>
        </p:nvSpPr>
        <p:spPr bwMode="auto">
          <a:xfrm>
            <a:off x="1828800" y="2286000"/>
            <a:ext cx="1865313" cy="461963"/>
          </a:xfrm>
          <a:prstGeom prst="rect">
            <a:avLst/>
          </a:prstGeom>
          <a:noFill/>
          <a:ln w="9525">
            <a:noFill/>
            <a:miter lim="800000"/>
            <a:headEnd/>
            <a:tailEnd/>
          </a:ln>
        </p:spPr>
        <p:txBody>
          <a:bodyPr wrap="none">
            <a:spAutoFit/>
          </a:bodyPr>
          <a:lstStyle/>
          <a:p>
            <a:r>
              <a:rPr lang="en-US" sz="2400" b="1"/>
              <a:t>Citronella oil</a:t>
            </a:r>
          </a:p>
        </p:txBody>
      </p:sp>
      <p:sp>
        <p:nvSpPr>
          <p:cNvPr id="50194" name="Rectangle 17"/>
          <p:cNvSpPr>
            <a:spLocks noChangeArrowheads="1"/>
          </p:cNvSpPr>
          <p:nvPr/>
        </p:nvSpPr>
        <p:spPr bwMode="auto">
          <a:xfrm>
            <a:off x="1905000" y="2819400"/>
            <a:ext cx="1819275" cy="461963"/>
          </a:xfrm>
          <a:prstGeom prst="rect">
            <a:avLst/>
          </a:prstGeom>
          <a:noFill/>
          <a:ln w="9525">
            <a:noFill/>
            <a:miter lim="800000"/>
            <a:headEnd/>
            <a:tailEnd/>
          </a:ln>
        </p:spPr>
        <p:txBody>
          <a:bodyPr wrap="none">
            <a:spAutoFit/>
          </a:bodyPr>
          <a:lstStyle/>
          <a:p>
            <a:r>
              <a:rPr lang="en-US" sz="2400" b="1"/>
              <a:t>Black Cumin</a:t>
            </a:r>
          </a:p>
        </p:txBody>
      </p:sp>
      <p:sp>
        <p:nvSpPr>
          <p:cNvPr id="50195" name="Rectangle 18"/>
          <p:cNvSpPr>
            <a:spLocks noChangeArrowheads="1"/>
          </p:cNvSpPr>
          <p:nvPr/>
        </p:nvSpPr>
        <p:spPr bwMode="auto">
          <a:xfrm>
            <a:off x="1905000" y="3352800"/>
            <a:ext cx="2085975" cy="461963"/>
          </a:xfrm>
          <a:prstGeom prst="rect">
            <a:avLst/>
          </a:prstGeom>
          <a:noFill/>
          <a:ln w="9525">
            <a:noFill/>
            <a:miter lim="800000"/>
            <a:headEnd/>
            <a:tailEnd/>
          </a:ln>
        </p:spPr>
        <p:txBody>
          <a:bodyPr wrap="none">
            <a:spAutoFit/>
          </a:bodyPr>
          <a:lstStyle/>
          <a:p>
            <a:r>
              <a:rPr lang="en-US" sz="2400" b="1"/>
              <a:t>Dry Neem leaf</a:t>
            </a:r>
          </a:p>
        </p:txBody>
      </p:sp>
      <p:sp>
        <p:nvSpPr>
          <p:cNvPr id="50196" name="Rectangle 19"/>
          <p:cNvSpPr>
            <a:spLocks noChangeArrowheads="1"/>
          </p:cNvSpPr>
          <p:nvPr/>
        </p:nvSpPr>
        <p:spPr bwMode="auto">
          <a:xfrm>
            <a:off x="1981200" y="3886200"/>
            <a:ext cx="2557463" cy="461963"/>
          </a:xfrm>
          <a:prstGeom prst="rect">
            <a:avLst/>
          </a:prstGeom>
          <a:noFill/>
          <a:ln w="9525">
            <a:noFill/>
            <a:miter lim="800000"/>
            <a:headEnd/>
            <a:tailEnd/>
          </a:ln>
        </p:spPr>
        <p:txBody>
          <a:bodyPr wrap="none">
            <a:spAutoFit/>
          </a:bodyPr>
          <a:lstStyle/>
          <a:p>
            <a:r>
              <a:rPr lang="en-US" sz="2400" b="1"/>
              <a:t>Sandal wood dust</a:t>
            </a:r>
          </a:p>
        </p:txBody>
      </p:sp>
      <p:sp>
        <p:nvSpPr>
          <p:cNvPr id="50197" name="Rectangle 20"/>
          <p:cNvSpPr>
            <a:spLocks noChangeArrowheads="1"/>
          </p:cNvSpPr>
          <p:nvPr/>
        </p:nvSpPr>
        <p:spPr bwMode="auto">
          <a:xfrm>
            <a:off x="2133600" y="4419600"/>
            <a:ext cx="3273425" cy="461963"/>
          </a:xfrm>
          <a:prstGeom prst="rect">
            <a:avLst/>
          </a:prstGeom>
          <a:noFill/>
          <a:ln w="9525">
            <a:noFill/>
            <a:miter lim="800000"/>
            <a:headEnd/>
            <a:tailEnd/>
          </a:ln>
        </p:spPr>
        <p:txBody>
          <a:bodyPr wrap="none">
            <a:spAutoFit/>
          </a:bodyPr>
          <a:lstStyle/>
          <a:p>
            <a:r>
              <a:rPr lang="en-US" sz="2400"/>
              <a:t>Tamarind Seed  for  Glue</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1"/>
          <p:cNvSpPr>
            <a:spLocks noChangeArrowheads="1"/>
          </p:cNvSpPr>
          <p:nvPr/>
        </p:nvSpPr>
        <p:spPr bwMode="auto">
          <a:xfrm rot="-2001586">
            <a:off x="-55563" y="495300"/>
            <a:ext cx="2827338" cy="646113"/>
          </a:xfrm>
          <a:prstGeom prst="rect">
            <a:avLst/>
          </a:prstGeom>
          <a:noFill/>
          <a:ln w="9525">
            <a:noFill/>
            <a:miter lim="800000"/>
            <a:headEnd/>
            <a:tailEnd/>
          </a:ln>
        </p:spPr>
        <p:txBody>
          <a:bodyPr>
            <a:spAutoFit/>
          </a:bodyPr>
          <a:lstStyle/>
          <a:p>
            <a:r>
              <a:rPr lang="en-US" sz="3600" u="sng"/>
              <a:t>Arrangement</a:t>
            </a:r>
            <a:endParaRPr lang="en-US" u="sng"/>
          </a:p>
        </p:txBody>
      </p:sp>
      <p:sp>
        <p:nvSpPr>
          <p:cNvPr id="51203" name="Rectangle 2"/>
          <p:cNvSpPr>
            <a:spLocks noChangeArrowheads="1"/>
          </p:cNvSpPr>
          <p:nvPr/>
        </p:nvSpPr>
        <p:spPr bwMode="auto">
          <a:xfrm>
            <a:off x="1071563" y="1219200"/>
            <a:ext cx="1082675" cy="369888"/>
          </a:xfrm>
          <a:prstGeom prst="rect">
            <a:avLst/>
          </a:prstGeom>
          <a:noFill/>
          <a:ln w="9525">
            <a:noFill/>
            <a:miter lim="800000"/>
            <a:headEnd/>
            <a:tailEnd/>
          </a:ln>
        </p:spPr>
        <p:txBody>
          <a:bodyPr>
            <a:spAutoFit/>
          </a:bodyPr>
          <a:lstStyle/>
          <a:p>
            <a:r>
              <a:rPr lang="en-US"/>
              <a:t>Shorting</a:t>
            </a:r>
          </a:p>
        </p:txBody>
      </p:sp>
      <p:sp>
        <p:nvSpPr>
          <p:cNvPr id="51204" name="Rectangle 3"/>
          <p:cNvSpPr>
            <a:spLocks noChangeArrowheads="1"/>
          </p:cNvSpPr>
          <p:nvPr/>
        </p:nvSpPr>
        <p:spPr bwMode="auto">
          <a:xfrm>
            <a:off x="1295400" y="3352800"/>
            <a:ext cx="939800" cy="369888"/>
          </a:xfrm>
          <a:prstGeom prst="rect">
            <a:avLst/>
          </a:prstGeom>
          <a:noFill/>
          <a:ln w="9525">
            <a:noFill/>
            <a:miter lim="800000"/>
            <a:headEnd/>
            <a:tailEnd/>
          </a:ln>
        </p:spPr>
        <p:txBody>
          <a:bodyPr wrap="none">
            <a:spAutoFit/>
          </a:bodyPr>
          <a:lstStyle/>
          <a:p>
            <a:r>
              <a:rPr lang="en-US"/>
              <a:t>Packing</a:t>
            </a:r>
          </a:p>
        </p:txBody>
      </p:sp>
      <p:sp>
        <p:nvSpPr>
          <p:cNvPr id="51205" name="Rectangle 4"/>
          <p:cNvSpPr>
            <a:spLocks noChangeArrowheads="1"/>
          </p:cNvSpPr>
          <p:nvPr/>
        </p:nvSpPr>
        <p:spPr bwMode="auto">
          <a:xfrm>
            <a:off x="1371600" y="4343400"/>
            <a:ext cx="1006475" cy="369888"/>
          </a:xfrm>
          <a:prstGeom prst="rect">
            <a:avLst/>
          </a:prstGeom>
          <a:noFill/>
          <a:ln w="9525">
            <a:noFill/>
            <a:miter lim="800000"/>
            <a:headEnd/>
            <a:tailEnd/>
          </a:ln>
        </p:spPr>
        <p:txBody>
          <a:bodyPr wrap="none">
            <a:spAutoFit/>
          </a:bodyPr>
          <a:lstStyle/>
          <a:p>
            <a:r>
              <a:rPr lang="en-US"/>
              <a:t>Labeling</a:t>
            </a:r>
          </a:p>
        </p:txBody>
      </p:sp>
      <p:sp>
        <p:nvSpPr>
          <p:cNvPr id="51206" name="Rectangle 5"/>
          <p:cNvSpPr>
            <a:spLocks noChangeArrowheads="1"/>
          </p:cNvSpPr>
          <p:nvPr/>
        </p:nvSpPr>
        <p:spPr bwMode="auto">
          <a:xfrm>
            <a:off x="1371600" y="5334000"/>
            <a:ext cx="889000" cy="369888"/>
          </a:xfrm>
          <a:prstGeom prst="rect">
            <a:avLst/>
          </a:prstGeom>
          <a:noFill/>
          <a:ln w="9525">
            <a:noFill/>
            <a:miter lim="800000"/>
            <a:headEnd/>
            <a:tailEnd/>
          </a:ln>
        </p:spPr>
        <p:txBody>
          <a:bodyPr wrap="none">
            <a:spAutoFit/>
          </a:bodyPr>
          <a:lstStyle/>
          <a:p>
            <a:r>
              <a:rPr lang="en-US"/>
              <a:t>Storing</a:t>
            </a:r>
          </a:p>
        </p:txBody>
      </p:sp>
      <p:sp>
        <p:nvSpPr>
          <p:cNvPr id="51207" name="Rectangle 6"/>
          <p:cNvSpPr>
            <a:spLocks noChangeArrowheads="1"/>
          </p:cNvSpPr>
          <p:nvPr/>
        </p:nvSpPr>
        <p:spPr bwMode="auto">
          <a:xfrm>
            <a:off x="4038600" y="3886200"/>
            <a:ext cx="2349500" cy="369888"/>
          </a:xfrm>
          <a:prstGeom prst="rect">
            <a:avLst/>
          </a:prstGeom>
          <a:noFill/>
          <a:ln w="9525">
            <a:noFill/>
            <a:miter lim="800000"/>
            <a:headEnd/>
            <a:tailEnd/>
          </a:ln>
        </p:spPr>
        <p:txBody>
          <a:bodyPr wrap="none">
            <a:spAutoFit/>
          </a:bodyPr>
          <a:lstStyle/>
          <a:p>
            <a:r>
              <a:rPr lang="en-US"/>
              <a:t>  Box/Wraping/Indidual</a:t>
            </a:r>
          </a:p>
        </p:txBody>
      </p:sp>
      <p:sp>
        <p:nvSpPr>
          <p:cNvPr id="51208" name="Rectangle 7"/>
          <p:cNvSpPr>
            <a:spLocks noChangeArrowheads="1"/>
          </p:cNvSpPr>
          <p:nvPr/>
        </p:nvSpPr>
        <p:spPr bwMode="auto">
          <a:xfrm>
            <a:off x="4114800" y="4267200"/>
            <a:ext cx="2260600" cy="369888"/>
          </a:xfrm>
          <a:prstGeom prst="rect">
            <a:avLst/>
          </a:prstGeom>
          <a:noFill/>
          <a:ln w="9525">
            <a:noFill/>
            <a:miter lim="800000"/>
            <a:headEnd/>
            <a:tailEnd/>
          </a:ln>
        </p:spPr>
        <p:txBody>
          <a:bodyPr wrap="none">
            <a:spAutoFit/>
          </a:bodyPr>
          <a:lstStyle/>
          <a:p>
            <a:r>
              <a:rPr lang="en-US"/>
              <a:t>Rack / Group Labeling</a:t>
            </a:r>
          </a:p>
        </p:txBody>
      </p:sp>
      <p:sp>
        <p:nvSpPr>
          <p:cNvPr id="51209" name="Rectangle 8"/>
          <p:cNvSpPr>
            <a:spLocks noChangeArrowheads="1"/>
          </p:cNvSpPr>
          <p:nvPr/>
        </p:nvSpPr>
        <p:spPr bwMode="auto">
          <a:xfrm>
            <a:off x="4191000" y="4648200"/>
            <a:ext cx="1809750" cy="369888"/>
          </a:xfrm>
          <a:prstGeom prst="rect">
            <a:avLst/>
          </a:prstGeom>
          <a:noFill/>
          <a:ln w="9525">
            <a:noFill/>
            <a:miter lim="800000"/>
            <a:headEnd/>
            <a:tailEnd/>
          </a:ln>
        </p:spPr>
        <p:txBody>
          <a:bodyPr wrap="none">
            <a:spAutoFit/>
          </a:bodyPr>
          <a:lstStyle/>
          <a:p>
            <a:r>
              <a:rPr lang="en-US"/>
              <a:t>Almirah Labeling</a:t>
            </a:r>
          </a:p>
        </p:txBody>
      </p:sp>
      <p:cxnSp>
        <p:nvCxnSpPr>
          <p:cNvPr id="11" name="Straight Arrow Connector 10"/>
          <p:cNvCxnSpPr/>
          <p:nvPr/>
        </p:nvCxnSpPr>
        <p:spPr>
          <a:xfrm flipV="1">
            <a:off x="2667000" y="4114800"/>
            <a:ext cx="1524000" cy="5016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2514600" y="4648200"/>
            <a:ext cx="1676400" cy="304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51208" idx="1"/>
          </p:cNvCxnSpPr>
          <p:nvPr/>
        </p:nvCxnSpPr>
        <p:spPr>
          <a:xfrm flipV="1">
            <a:off x="2667000" y="4451350"/>
            <a:ext cx="1447800" cy="1206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1213" name="Rectangle 15"/>
          <p:cNvSpPr>
            <a:spLocks noChangeArrowheads="1"/>
          </p:cNvSpPr>
          <p:nvPr/>
        </p:nvSpPr>
        <p:spPr bwMode="auto">
          <a:xfrm>
            <a:off x="3733800" y="3276600"/>
            <a:ext cx="914400" cy="369888"/>
          </a:xfrm>
          <a:prstGeom prst="rect">
            <a:avLst/>
          </a:prstGeom>
          <a:noFill/>
          <a:ln w="9525">
            <a:noFill/>
            <a:miter lim="800000"/>
            <a:headEnd/>
            <a:tailEnd/>
          </a:ln>
        </p:spPr>
        <p:txBody>
          <a:bodyPr>
            <a:spAutoFit/>
          </a:bodyPr>
          <a:lstStyle/>
          <a:p>
            <a:r>
              <a:rPr lang="en-US"/>
              <a:t>Box</a:t>
            </a:r>
          </a:p>
        </p:txBody>
      </p:sp>
      <p:sp>
        <p:nvSpPr>
          <p:cNvPr id="51214" name="Rectangle 17"/>
          <p:cNvSpPr>
            <a:spLocks noChangeArrowheads="1"/>
          </p:cNvSpPr>
          <p:nvPr/>
        </p:nvSpPr>
        <p:spPr bwMode="auto">
          <a:xfrm>
            <a:off x="3429000" y="3581400"/>
            <a:ext cx="1119188" cy="369888"/>
          </a:xfrm>
          <a:prstGeom prst="rect">
            <a:avLst/>
          </a:prstGeom>
          <a:noFill/>
          <a:ln w="9525">
            <a:noFill/>
            <a:miter lim="800000"/>
            <a:headEnd/>
            <a:tailEnd/>
          </a:ln>
        </p:spPr>
        <p:txBody>
          <a:bodyPr wrap="none">
            <a:spAutoFit/>
          </a:bodyPr>
          <a:lstStyle/>
          <a:p>
            <a:r>
              <a:rPr lang="en-US"/>
              <a:t>Wrapping</a:t>
            </a:r>
          </a:p>
        </p:txBody>
      </p:sp>
      <p:cxnSp>
        <p:nvCxnSpPr>
          <p:cNvPr id="20" name="Straight Arrow Connector 19"/>
          <p:cNvCxnSpPr>
            <a:endCxn id="51213" idx="1"/>
          </p:cNvCxnSpPr>
          <p:nvPr/>
        </p:nvCxnSpPr>
        <p:spPr>
          <a:xfrm flipV="1">
            <a:off x="2133600" y="3460750"/>
            <a:ext cx="1600200" cy="444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endCxn id="51214" idx="1"/>
          </p:cNvCxnSpPr>
          <p:nvPr/>
        </p:nvCxnSpPr>
        <p:spPr>
          <a:xfrm>
            <a:off x="2209800" y="3581400"/>
            <a:ext cx="1219200" cy="1841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1217" name="Rectangle 22"/>
          <p:cNvSpPr>
            <a:spLocks noChangeArrowheads="1"/>
          </p:cNvSpPr>
          <p:nvPr/>
        </p:nvSpPr>
        <p:spPr bwMode="auto">
          <a:xfrm>
            <a:off x="3200400" y="838200"/>
            <a:ext cx="1677988" cy="369888"/>
          </a:xfrm>
          <a:prstGeom prst="rect">
            <a:avLst/>
          </a:prstGeom>
          <a:noFill/>
          <a:ln w="9525">
            <a:noFill/>
            <a:miter lim="800000"/>
            <a:headEnd/>
            <a:tailEnd/>
          </a:ln>
        </p:spPr>
        <p:txBody>
          <a:bodyPr wrap="none">
            <a:spAutoFit/>
          </a:bodyPr>
          <a:lstStyle/>
          <a:p>
            <a:r>
              <a:rPr lang="en-US"/>
              <a:t>Paper Materials</a:t>
            </a:r>
          </a:p>
        </p:txBody>
      </p:sp>
      <p:sp>
        <p:nvSpPr>
          <p:cNvPr id="51218" name="Rectangle 23"/>
          <p:cNvSpPr>
            <a:spLocks noChangeArrowheads="1"/>
          </p:cNvSpPr>
          <p:nvPr/>
        </p:nvSpPr>
        <p:spPr bwMode="auto">
          <a:xfrm>
            <a:off x="3276600" y="1219200"/>
            <a:ext cx="1143000" cy="369888"/>
          </a:xfrm>
          <a:prstGeom prst="rect">
            <a:avLst/>
          </a:prstGeom>
          <a:noFill/>
          <a:ln w="9525">
            <a:noFill/>
            <a:miter lim="800000"/>
            <a:headEnd/>
            <a:tailEnd/>
          </a:ln>
        </p:spPr>
        <p:txBody>
          <a:bodyPr wrap="none">
            <a:spAutoFit/>
          </a:bodyPr>
          <a:lstStyle/>
          <a:p>
            <a:r>
              <a:rPr lang="en-US"/>
              <a:t>Palm Leaf</a:t>
            </a:r>
          </a:p>
        </p:txBody>
      </p:sp>
      <p:sp>
        <p:nvSpPr>
          <p:cNvPr id="51219" name="Rectangle 24"/>
          <p:cNvSpPr>
            <a:spLocks noChangeArrowheads="1"/>
          </p:cNvSpPr>
          <p:nvPr/>
        </p:nvSpPr>
        <p:spPr bwMode="auto">
          <a:xfrm>
            <a:off x="3352800" y="1676400"/>
            <a:ext cx="828675" cy="369888"/>
          </a:xfrm>
          <a:prstGeom prst="rect">
            <a:avLst/>
          </a:prstGeom>
          <a:noFill/>
          <a:ln w="9525">
            <a:noFill/>
            <a:miter lim="800000"/>
            <a:headEnd/>
            <a:tailEnd/>
          </a:ln>
        </p:spPr>
        <p:txBody>
          <a:bodyPr wrap="none">
            <a:spAutoFit/>
          </a:bodyPr>
          <a:lstStyle/>
          <a:p>
            <a:r>
              <a:rPr lang="en-US"/>
              <a:t>Metals</a:t>
            </a:r>
          </a:p>
        </p:txBody>
      </p:sp>
      <p:sp>
        <p:nvSpPr>
          <p:cNvPr id="51220" name="Rectangle 25"/>
          <p:cNvSpPr>
            <a:spLocks noChangeArrowheads="1"/>
          </p:cNvSpPr>
          <p:nvPr/>
        </p:nvSpPr>
        <p:spPr bwMode="auto">
          <a:xfrm>
            <a:off x="3276600" y="1905000"/>
            <a:ext cx="2774950" cy="369888"/>
          </a:xfrm>
          <a:prstGeom prst="rect">
            <a:avLst/>
          </a:prstGeom>
          <a:noFill/>
          <a:ln w="9525">
            <a:noFill/>
            <a:miter lim="800000"/>
            <a:headEnd/>
            <a:tailEnd/>
          </a:ln>
        </p:spPr>
        <p:txBody>
          <a:bodyPr wrap="none">
            <a:spAutoFit/>
          </a:bodyPr>
          <a:lstStyle/>
          <a:p>
            <a:r>
              <a:rPr lang="en-US"/>
              <a:t>Leather/Vellum/Parchment</a:t>
            </a:r>
          </a:p>
        </p:txBody>
      </p:sp>
      <p:sp>
        <p:nvSpPr>
          <p:cNvPr id="51221" name="Rectangle 28"/>
          <p:cNvSpPr>
            <a:spLocks noChangeArrowheads="1"/>
          </p:cNvSpPr>
          <p:nvPr/>
        </p:nvSpPr>
        <p:spPr bwMode="auto">
          <a:xfrm>
            <a:off x="3352800" y="2286000"/>
            <a:ext cx="752475" cy="369888"/>
          </a:xfrm>
          <a:prstGeom prst="rect">
            <a:avLst/>
          </a:prstGeom>
          <a:noFill/>
          <a:ln w="9525">
            <a:noFill/>
            <a:miter lim="800000"/>
            <a:headEnd/>
            <a:tailEnd/>
          </a:ln>
        </p:spPr>
        <p:txBody>
          <a:bodyPr wrap="none">
            <a:spAutoFit/>
          </a:bodyPr>
          <a:lstStyle/>
          <a:p>
            <a:r>
              <a:rPr lang="en-US"/>
              <a:t>Stone</a:t>
            </a:r>
          </a:p>
        </p:txBody>
      </p:sp>
      <p:sp>
        <p:nvSpPr>
          <p:cNvPr id="51222" name="Rectangle 29"/>
          <p:cNvSpPr>
            <a:spLocks noChangeArrowheads="1"/>
          </p:cNvSpPr>
          <p:nvPr/>
        </p:nvSpPr>
        <p:spPr bwMode="auto">
          <a:xfrm>
            <a:off x="3429000" y="2667000"/>
            <a:ext cx="598488" cy="369888"/>
          </a:xfrm>
          <a:prstGeom prst="rect">
            <a:avLst/>
          </a:prstGeom>
          <a:noFill/>
          <a:ln w="9525">
            <a:noFill/>
            <a:miter lim="800000"/>
            <a:headEnd/>
            <a:tailEnd/>
          </a:ln>
        </p:spPr>
        <p:txBody>
          <a:bodyPr wrap="none">
            <a:spAutoFit/>
          </a:bodyPr>
          <a:lstStyle/>
          <a:p>
            <a:r>
              <a:rPr lang="en-US"/>
              <a:t>Clay</a:t>
            </a:r>
          </a:p>
        </p:txBody>
      </p:sp>
      <p:cxnSp>
        <p:nvCxnSpPr>
          <p:cNvPr id="32" name="Straight Arrow Connector 31"/>
          <p:cNvCxnSpPr/>
          <p:nvPr/>
        </p:nvCxnSpPr>
        <p:spPr>
          <a:xfrm rot="16200000" flipH="1">
            <a:off x="2095500" y="1562100"/>
            <a:ext cx="1295400" cy="1219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endCxn id="51221" idx="1"/>
          </p:cNvCxnSpPr>
          <p:nvPr/>
        </p:nvCxnSpPr>
        <p:spPr>
          <a:xfrm>
            <a:off x="2286000" y="1524000"/>
            <a:ext cx="1066800" cy="9461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endCxn id="51217" idx="1"/>
          </p:cNvCxnSpPr>
          <p:nvPr/>
        </p:nvCxnSpPr>
        <p:spPr>
          <a:xfrm flipV="1">
            <a:off x="2209800" y="1022350"/>
            <a:ext cx="990600" cy="3492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V="1">
            <a:off x="2362200" y="1371600"/>
            <a:ext cx="838200" cy="76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endCxn id="51219" idx="1"/>
          </p:cNvCxnSpPr>
          <p:nvPr/>
        </p:nvCxnSpPr>
        <p:spPr>
          <a:xfrm>
            <a:off x="2438400" y="1524000"/>
            <a:ext cx="914400" cy="3365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endCxn id="51220" idx="1"/>
          </p:cNvCxnSpPr>
          <p:nvPr/>
        </p:nvCxnSpPr>
        <p:spPr>
          <a:xfrm>
            <a:off x="2438400" y="1600200"/>
            <a:ext cx="838200" cy="4889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1229" name="Rectangle 42"/>
          <p:cNvSpPr>
            <a:spLocks noChangeArrowheads="1"/>
          </p:cNvSpPr>
          <p:nvPr/>
        </p:nvSpPr>
        <p:spPr bwMode="auto">
          <a:xfrm>
            <a:off x="4038600" y="5181600"/>
            <a:ext cx="647700" cy="369888"/>
          </a:xfrm>
          <a:prstGeom prst="rect">
            <a:avLst/>
          </a:prstGeom>
          <a:noFill/>
          <a:ln w="9525">
            <a:noFill/>
            <a:miter lim="800000"/>
            <a:headEnd/>
            <a:tailEnd/>
          </a:ln>
        </p:spPr>
        <p:txBody>
          <a:bodyPr wrap="none">
            <a:spAutoFit/>
          </a:bodyPr>
          <a:lstStyle/>
          <a:p>
            <a:r>
              <a:rPr lang="en-US"/>
              <a:t>Rack</a:t>
            </a:r>
          </a:p>
        </p:txBody>
      </p:sp>
      <p:sp>
        <p:nvSpPr>
          <p:cNvPr id="51230" name="Rectangle 43"/>
          <p:cNvSpPr>
            <a:spLocks noChangeArrowheads="1"/>
          </p:cNvSpPr>
          <p:nvPr/>
        </p:nvSpPr>
        <p:spPr bwMode="auto">
          <a:xfrm>
            <a:off x="3962400" y="5562600"/>
            <a:ext cx="941388" cy="369888"/>
          </a:xfrm>
          <a:prstGeom prst="rect">
            <a:avLst/>
          </a:prstGeom>
          <a:noFill/>
          <a:ln w="9525">
            <a:noFill/>
            <a:miter lim="800000"/>
            <a:headEnd/>
            <a:tailEnd/>
          </a:ln>
        </p:spPr>
        <p:txBody>
          <a:bodyPr wrap="none">
            <a:spAutoFit/>
          </a:bodyPr>
          <a:lstStyle/>
          <a:p>
            <a:r>
              <a:rPr lang="en-US"/>
              <a:t>Almirah</a:t>
            </a:r>
          </a:p>
        </p:txBody>
      </p:sp>
      <p:sp>
        <p:nvSpPr>
          <p:cNvPr id="51231" name="Rectangle 44"/>
          <p:cNvSpPr>
            <a:spLocks noChangeArrowheads="1"/>
          </p:cNvSpPr>
          <p:nvPr/>
        </p:nvSpPr>
        <p:spPr bwMode="auto">
          <a:xfrm>
            <a:off x="3962400" y="6096000"/>
            <a:ext cx="1319213" cy="369888"/>
          </a:xfrm>
          <a:prstGeom prst="rect">
            <a:avLst/>
          </a:prstGeom>
          <a:noFill/>
          <a:ln w="9525">
            <a:noFill/>
            <a:miter lim="800000"/>
            <a:headEnd/>
            <a:tailEnd/>
          </a:ln>
        </p:spPr>
        <p:txBody>
          <a:bodyPr wrap="none">
            <a:spAutoFit/>
          </a:bodyPr>
          <a:lstStyle/>
          <a:p>
            <a:r>
              <a:rPr lang="en-US"/>
              <a:t>Movie stack</a:t>
            </a:r>
          </a:p>
        </p:txBody>
      </p:sp>
      <p:cxnSp>
        <p:nvCxnSpPr>
          <p:cNvPr id="47" name="Straight Arrow Connector 46"/>
          <p:cNvCxnSpPr/>
          <p:nvPr/>
        </p:nvCxnSpPr>
        <p:spPr>
          <a:xfrm>
            <a:off x="2286000" y="5638800"/>
            <a:ext cx="152400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endCxn id="51230" idx="1"/>
          </p:cNvCxnSpPr>
          <p:nvPr/>
        </p:nvCxnSpPr>
        <p:spPr>
          <a:xfrm>
            <a:off x="2362200" y="5562600"/>
            <a:ext cx="1600200" cy="1841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V="1">
            <a:off x="2362200" y="5334000"/>
            <a:ext cx="160020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51235" name="Picture 6" descr="C:\Users\Pradip\Downloads\IMG_20200716_222400.jpg"/>
          <p:cNvPicPr>
            <a:picLocks noChangeAspect="1" noChangeArrowheads="1"/>
          </p:cNvPicPr>
          <p:nvPr/>
        </p:nvPicPr>
        <p:blipFill>
          <a:blip r:embed="rId3"/>
          <a:srcRect/>
          <a:stretch>
            <a:fillRect/>
          </a:stretch>
        </p:blipFill>
        <p:spPr bwMode="auto">
          <a:xfrm>
            <a:off x="6543675" y="5105400"/>
            <a:ext cx="2600325" cy="1752600"/>
          </a:xfrm>
          <a:prstGeom prst="rect">
            <a:avLst/>
          </a:prstGeom>
          <a:noFill/>
          <a:ln w="9525">
            <a:noFill/>
            <a:miter lim="800000"/>
            <a:headEnd/>
            <a:tailEnd/>
          </a:ln>
        </p:spPr>
      </p:pic>
      <p:pic>
        <p:nvPicPr>
          <p:cNvPr id="51236" name="Picture 7" descr="C:\Users\Pradip\Downloads\IMG_20200716_222215.jpg"/>
          <p:cNvPicPr>
            <a:picLocks noChangeAspect="1" noChangeArrowheads="1"/>
          </p:cNvPicPr>
          <p:nvPr/>
        </p:nvPicPr>
        <p:blipFill>
          <a:blip r:embed="rId4"/>
          <a:srcRect/>
          <a:stretch>
            <a:fillRect/>
          </a:stretch>
        </p:blipFill>
        <p:spPr bwMode="auto">
          <a:xfrm>
            <a:off x="6477000" y="0"/>
            <a:ext cx="2667000" cy="1822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6" descr="C:\Users\Pradip\Downloads\IMG_20200716_222400.jpg"/>
          <p:cNvPicPr>
            <a:picLocks noChangeAspect="1" noChangeArrowheads="1"/>
          </p:cNvPicPr>
          <p:nvPr/>
        </p:nvPicPr>
        <p:blipFill>
          <a:blip r:embed="rId3"/>
          <a:srcRect/>
          <a:stretch>
            <a:fillRect/>
          </a:stretch>
        </p:blipFill>
        <p:spPr bwMode="auto">
          <a:xfrm>
            <a:off x="152400" y="228600"/>
            <a:ext cx="3352800" cy="2260600"/>
          </a:xfrm>
          <a:prstGeom prst="rect">
            <a:avLst/>
          </a:prstGeom>
          <a:noFill/>
          <a:ln w="9525">
            <a:noFill/>
            <a:miter lim="800000"/>
            <a:headEnd/>
            <a:tailEnd/>
          </a:ln>
        </p:spPr>
      </p:pic>
      <p:pic>
        <p:nvPicPr>
          <p:cNvPr id="52227" name="Picture 7" descr="C:\Users\Pradip\Downloads\IMG_20200716_222215.jpg"/>
          <p:cNvPicPr>
            <a:picLocks noChangeAspect="1" noChangeArrowheads="1"/>
          </p:cNvPicPr>
          <p:nvPr/>
        </p:nvPicPr>
        <p:blipFill>
          <a:blip r:embed="rId4"/>
          <a:srcRect/>
          <a:stretch>
            <a:fillRect/>
          </a:stretch>
        </p:blipFill>
        <p:spPr bwMode="auto">
          <a:xfrm>
            <a:off x="5638800" y="152400"/>
            <a:ext cx="3276600" cy="2239963"/>
          </a:xfrm>
          <a:prstGeom prst="rect">
            <a:avLst/>
          </a:prstGeom>
          <a:noFill/>
          <a:ln w="9525">
            <a:noFill/>
            <a:miter lim="800000"/>
            <a:headEnd/>
            <a:tailEnd/>
          </a:ln>
        </p:spPr>
      </p:pic>
      <p:pic>
        <p:nvPicPr>
          <p:cNvPr id="52228" name="Picture 2" descr="https://4.imimg.com/data4/GE/YO/GLADMIN-184027/fumigation-chamber-500x500.jpg"/>
          <p:cNvPicPr>
            <a:picLocks noChangeAspect="1" noChangeArrowheads="1"/>
          </p:cNvPicPr>
          <p:nvPr/>
        </p:nvPicPr>
        <p:blipFill>
          <a:blip r:embed="rId5"/>
          <a:srcRect/>
          <a:stretch>
            <a:fillRect/>
          </a:stretch>
        </p:blipFill>
        <p:spPr bwMode="auto">
          <a:xfrm>
            <a:off x="838200" y="2743200"/>
            <a:ext cx="7620000" cy="3890963"/>
          </a:xfrm>
          <a:prstGeom prst="rect">
            <a:avLst/>
          </a:prstGeom>
          <a:noFill/>
          <a:ln w="9525">
            <a:noFill/>
            <a:miter lim="800000"/>
            <a:headEnd/>
            <a:tailEnd/>
          </a:ln>
        </p:spPr>
      </p:pic>
      <p:sp>
        <p:nvSpPr>
          <p:cNvPr id="52229" name="Rectangle 4"/>
          <p:cNvSpPr>
            <a:spLocks noChangeArrowheads="1"/>
          </p:cNvSpPr>
          <p:nvPr/>
        </p:nvSpPr>
        <p:spPr bwMode="auto">
          <a:xfrm>
            <a:off x="3657600" y="762000"/>
            <a:ext cx="1911350" cy="769938"/>
          </a:xfrm>
          <a:prstGeom prst="rect">
            <a:avLst/>
          </a:prstGeom>
          <a:noFill/>
          <a:ln w="9525">
            <a:noFill/>
            <a:miter lim="800000"/>
            <a:headEnd/>
            <a:tailEnd/>
          </a:ln>
        </p:spPr>
        <p:txBody>
          <a:bodyPr wrap="none">
            <a:spAutoFit/>
          </a:bodyPr>
          <a:lstStyle/>
          <a:p>
            <a:r>
              <a:rPr lang="en-US" sz="4400"/>
              <a:t>Storing</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1"/>
          <p:cNvSpPr>
            <a:spLocks noChangeArrowheads="1"/>
          </p:cNvSpPr>
          <p:nvPr/>
        </p:nvSpPr>
        <p:spPr bwMode="auto">
          <a:xfrm>
            <a:off x="2895600" y="2971800"/>
            <a:ext cx="5638800" cy="1016000"/>
          </a:xfrm>
          <a:prstGeom prst="rect">
            <a:avLst/>
          </a:prstGeom>
          <a:noFill/>
          <a:ln w="9525">
            <a:noFill/>
            <a:miter lim="800000"/>
            <a:headEnd/>
            <a:tailEnd/>
          </a:ln>
        </p:spPr>
        <p:txBody>
          <a:bodyPr>
            <a:spAutoFit/>
          </a:bodyPr>
          <a:lstStyle/>
          <a:p>
            <a:r>
              <a:rPr lang="en-US" sz="6000">
                <a:latin typeface="Times New Roman" pitchFamily="18" charset="0"/>
                <a:cs typeface="Times New Roman" pitchFamily="18" charset="0"/>
              </a:rPr>
              <a:t>Thank You</a:t>
            </a:r>
          </a:p>
        </p:txBody>
      </p:sp>
      <p:pic>
        <p:nvPicPr>
          <p:cNvPr id="59395" name="Picture 2" descr="D:\Photographs\2009_03_31\IMG_5000_2.JPG"/>
          <p:cNvPicPr>
            <a:picLocks noChangeAspect="1" noChangeArrowheads="1"/>
          </p:cNvPicPr>
          <p:nvPr/>
        </p:nvPicPr>
        <p:blipFill>
          <a:blip r:embed="rId3"/>
          <a:srcRect/>
          <a:stretch>
            <a:fillRect/>
          </a:stretch>
        </p:blipFill>
        <p:spPr bwMode="auto">
          <a:xfrm>
            <a:off x="304800" y="4114800"/>
            <a:ext cx="4495800" cy="2525713"/>
          </a:xfrm>
          <a:prstGeom prst="rect">
            <a:avLst/>
          </a:prstGeom>
          <a:noFill/>
          <a:ln w="9525">
            <a:noFill/>
            <a:miter lim="800000"/>
            <a:headEnd/>
            <a:tailEnd/>
          </a:ln>
        </p:spPr>
      </p:pic>
      <p:pic>
        <p:nvPicPr>
          <p:cNvPr id="59396" name="Picture 5" descr="D:\Photographs\2009_03_31\IMG_5003_2.JPG"/>
          <p:cNvPicPr>
            <a:picLocks noChangeAspect="1" noChangeArrowheads="1"/>
          </p:cNvPicPr>
          <p:nvPr/>
        </p:nvPicPr>
        <p:blipFill>
          <a:blip r:embed="rId4"/>
          <a:srcRect/>
          <a:stretch>
            <a:fillRect/>
          </a:stretch>
        </p:blipFill>
        <p:spPr bwMode="auto">
          <a:xfrm>
            <a:off x="4267200" y="304800"/>
            <a:ext cx="4611688" cy="2590800"/>
          </a:xfrm>
          <a:prstGeom prst="rect">
            <a:avLst/>
          </a:prstGeom>
          <a:noFill/>
          <a:ln w="9525">
            <a:noFill/>
            <a:miter lim="800000"/>
            <a:headEnd/>
            <a:tailEnd/>
          </a:ln>
        </p:spPr>
      </p:pic>
      <p:pic>
        <p:nvPicPr>
          <p:cNvPr id="59397" name="Picture 2" descr="C:\Users\Pradip\Downloads\15950422835066709230954438595986.jpg"/>
          <p:cNvPicPr>
            <a:picLocks noChangeAspect="1" noChangeArrowheads="1"/>
          </p:cNvPicPr>
          <p:nvPr/>
        </p:nvPicPr>
        <p:blipFill>
          <a:blip r:embed="rId5"/>
          <a:srcRect/>
          <a:stretch>
            <a:fillRect/>
          </a:stretch>
        </p:blipFill>
        <p:spPr bwMode="auto">
          <a:xfrm>
            <a:off x="5410200" y="3962400"/>
            <a:ext cx="3505200" cy="2743200"/>
          </a:xfrm>
          <a:prstGeom prst="rect">
            <a:avLst/>
          </a:prstGeom>
          <a:noFill/>
          <a:ln w="9525">
            <a:noFill/>
            <a:miter lim="800000"/>
            <a:headEnd/>
            <a:tailEnd/>
          </a:ln>
        </p:spPr>
      </p:pic>
      <p:pic>
        <p:nvPicPr>
          <p:cNvPr id="59398" name="Picture 3" descr="C:\Users\Pradip\Downloads\15950417438325021710746237911822.jpg"/>
          <p:cNvPicPr>
            <a:picLocks noChangeAspect="1" noChangeArrowheads="1"/>
          </p:cNvPicPr>
          <p:nvPr/>
        </p:nvPicPr>
        <p:blipFill>
          <a:blip r:embed="rId6"/>
          <a:srcRect/>
          <a:stretch>
            <a:fillRect/>
          </a:stretch>
        </p:blipFill>
        <p:spPr bwMode="auto">
          <a:xfrm>
            <a:off x="228600" y="228600"/>
            <a:ext cx="3733800" cy="2841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1" descr="C:\Users\R. Bh. (Museum)\Desktop\Prajjal &amp; Pranil\DSC03972.JPG"/>
          <p:cNvPicPr>
            <a:picLocks noChangeAspect="1" noChangeArrowheads="1"/>
          </p:cNvPicPr>
          <p:nvPr/>
        </p:nvPicPr>
        <p:blipFill>
          <a:blip r:embed="rId3"/>
          <a:srcRect/>
          <a:stretch>
            <a:fillRect/>
          </a:stretch>
        </p:blipFill>
        <p:spPr bwMode="auto">
          <a:xfrm>
            <a:off x="714375" y="4000500"/>
            <a:ext cx="3786188" cy="2679700"/>
          </a:xfrm>
          <a:prstGeom prst="rect">
            <a:avLst/>
          </a:prstGeom>
          <a:noFill/>
          <a:ln w="9525">
            <a:noFill/>
            <a:miter lim="800000"/>
            <a:headEnd/>
            <a:tailEnd/>
          </a:ln>
        </p:spPr>
      </p:pic>
      <p:pic>
        <p:nvPicPr>
          <p:cNvPr id="16387" name="Picture 16" descr="C:\Users\R. Bh. (Museum)\Desktop\Prajjal &amp; Pranil\DSC03968.JPG"/>
          <p:cNvPicPr>
            <a:picLocks noChangeAspect="1" noChangeArrowheads="1"/>
          </p:cNvPicPr>
          <p:nvPr/>
        </p:nvPicPr>
        <p:blipFill>
          <a:blip r:embed="rId4"/>
          <a:srcRect/>
          <a:stretch>
            <a:fillRect/>
          </a:stretch>
        </p:blipFill>
        <p:spPr bwMode="auto">
          <a:xfrm>
            <a:off x="4857750" y="3857625"/>
            <a:ext cx="3957638" cy="2714625"/>
          </a:xfrm>
          <a:prstGeom prst="rect">
            <a:avLst/>
          </a:prstGeom>
          <a:noFill/>
          <a:ln w="9525">
            <a:noFill/>
            <a:miter lim="800000"/>
            <a:headEnd/>
            <a:tailEnd/>
          </a:ln>
        </p:spPr>
      </p:pic>
      <p:pic>
        <p:nvPicPr>
          <p:cNvPr id="16388" name="Picture 15" descr="C:\Users\R. Bh. (Museum)\Desktop\Prajjal &amp; Pranil\DSC03969.JPG"/>
          <p:cNvPicPr>
            <a:picLocks noChangeAspect="1" noChangeArrowheads="1"/>
          </p:cNvPicPr>
          <p:nvPr/>
        </p:nvPicPr>
        <p:blipFill>
          <a:blip r:embed="rId5"/>
          <a:srcRect/>
          <a:stretch>
            <a:fillRect/>
          </a:stretch>
        </p:blipFill>
        <p:spPr bwMode="auto">
          <a:xfrm>
            <a:off x="5541963" y="142875"/>
            <a:ext cx="3427412" cy="2571750"/>
          </a:xfrm>
          <a:prstGeom prst="rect">
            <a:avLst/>
          </a:prstGeom>
          <a:noFill/>
          <a:ln w="9525">
            <a:noFill/>
            <a:miter lim="800000"/>
            <a:headEnd/>
            <a:tailEnd/>
          </a:ln>
        </p:spPr>
      </p:pic>
      <p:pic>
        <p:nvPicPr>
          <p:cNvPr id="16389" name="Picture 10" descr="C:\Users\R. Bh. (Museum)\Desktop\Prajjal &amp; Pranil\DSC03976.JPG"/>
          <p:cNvPicPr>
            <a:picLocks noChangeAspect="1" noChangeArrowheads="1"/>
          </p:cNvPicPr>
          <p:nvPr/>
        </p:nvPicPr>
        <p:blipFill>
          <a:blip r:embed="rId6"/>
          <a:srcRect/>
          <a:stretch>
            <a:fillRect/>
          </a:stretch>
        </p:blipFill>
        <p:spPr bwMode="auto">
          <a:xfrm>
            <a:off x="3429000" y="2671763"/>
            <a:ext cx="3194050" cy="1295400"/>
          </a:xfrm>
          <a:prstGeom prst="rect">
            <a:avLst/>
          </a:prstGeom>
          <a:noFill/>
          <a:ln w="9525">
            <a:noFill/>
            <a:miter lim="800000"/>
            <a:headEnd/>
            <a:tailEnd/>
          </a:ln>
        </p:spPr>
      </p:pic>
      <p:pic>
        <p:nvPicPr>
          <p:cNvPr id="16390" name="Picture 14" descr="C:\Users\R. Bh. (Museum)\Desktop\Prajjal &amp; Pranil\DSC03970.JPG"/>
          <p:cNvPicPr>
            <a:picLocks noChangeAspect="1" noChangeArrowheads="1"/>
          </p:cNvPicPr>
          <p:nvPr/>
        </p:nvPicPr>
        <p:blipFill>
          <a:blip r:embed="rId7"/>
          <a:srcRect/>
          <a:stretch>
            <a:fillRect/>
          </a:stretch>
        </p:blipFill>
        <p:spPr bwMode="auto">
          <a:xfrm>
            <a:off x="2071688" y="214313"/>
            <a:ext cx="3335337" cy="2500312"/>
          </a:xfrm>
          <a:prstGeom prst="rect">
            <a:avLst/>
          </a:prstGeom>
          <a:noFill/>
          <a:ln w="9525">
            <a:noFill/>
            <a:miter lim="800000"/>
            <a:headEnd/>
            <a:tailEnd/>
          </a:ln>
        </p:spPr>
      </p:pic>
      <p:sp>
        <p:nvSpPr>
          <p:cNvPr id="16391" name="Rectangle 6"/>
          <p:cNvSpPr>
            <a:spLocks noChangeArrowheads="1"/>
          </p:cNvSpPr>
          <p:nvPr/>
        </p:nvSpPr>
        <p:spPr bwMode="auto">
          <a:xfrm rot="5400000">
            <a:off x="-731044" y="2101057"/>
            <a:ext cx="4156075" cy="954088"/>
          </a:xfrm>
          <a:prstGeom prst="rect">
            <a:avLst/>
          </a:prstGeom>
          <a:noFill/>
          <a:ln w="9525">
            <a:noFill/>
            <a:miter lim="800000"/>
            <a:headEnd/>
            <a:tailEnd/>
          </a:ln>
        </p:spPr>
        <p:txBody>
          <a:bodyPr>
            <a:spAutoFit/>
          </a:bodyPr>
          <a:lstStyle/>
          <a:p>
            <a:r>
              <a:rPr lang="en-US" sz="2800"/>
              <a:t>Murals by </a:t>
            </a:r>
          </a:p>
          <a:p>
            <a:r>
              <a:rPr lang="en-US" sz="2800"/>
              <a:t>Famous Artists</a:t>
            </a:r>
          </a:p>
        </p:txBody>
      </p:sp>
      <p:sp>
        <p:nvSpPr>
          <p:cNvPr id="16392" name="Rectangle 8"/>
          <p:cNvSpPr>
            <a:spLocks noChangeArrowheads="1"/>
          </p:cNvSpPr>
          <p:nvPr/>
        </p:nvSpPr>
        <p:spPr bwMode="auto">
          <a:xfrm>
            <a:off x="714375" y="3571875"/>
            <a:ext cx="5027613" cy="369888"/>
          </a:xfrm>
          <a:prstGeom prst="rect">
            <a:avLst/>
          </a:prstGeom>
          <a:noFill/>
          <a:ln w="9525">
            <a:noFill/>
            <a:miter lim="800000"/>
            <a:headEnd/>
            <a:tailEnd/>
          </a:ln>
        </p:spPr>
        <p:txBody>
          <a:bodyPr>
            <a:spAutoFit/>
          </a:bodyPr>
          <a:lstStyle/>
          <a:p>
            <a:r>
              <a:rPr lang="en-US"/>
              <a:t>K. G. Subhramanium</a:t>
            </a:r>
          </a:p>
        </p:txBody>
      </p:sp>
      <p:sp>
        <p:nvSpPr>
          <p:cNvPr id="16393" name="Rectangle 9"/>
          <p:cNvSpPr>
            <a:spLocks noChangeArrowheads="1"/>
          </p:cNvSpPr>
          <p:nvPr/>
        </p:nvSpPr>
        <p:spPr bwMode="auto">
          <a:xfrm>
            <a:off x="5429250" y="4071938"/>
            <a:ext cx="2143125" cy="369887"/>
          </a:xfrm>
          <a:prstGeom prst="rect">
            <a:avLst/>
          </a:prstGeom>
          <a:noFill/>
          <a:ln w="9525">
            <a:noFill/>
            <a:miter lim="800000"/>
            <a:headEnd/>
            <a:tailEnd/>
          </a:ln>
        </p:spPr>
        <p:txBody>
          <a:bodyPr>
            <a:spAutoFit/>
          </a:bodyPr>
          <a:lstStyle/>
          <a:p>
            <a:r>
              <a:rPr lang="en-US"/>
              <a:t>Somnath Hore</a:t>
            </a:r>
          </a:p>
        </p:txBody>
      </p:sp>
      <p:sp>
        <p:nvSpPr>
          <p:cNvPr id="16394" name="Rectangle 10"/>
          <p:cNvSpPr>
            <a:spLocks noChangeArrowheads="1"/>
          </p:cNvSpPr>
          <p:nvPr/>
        </p:nvSpPr>
        <p:spPr bwMode="auto">
          <a:xfrm>
            <a:off x="7072313" y="2286000"/>
            <a:ext cx="1785937" cy="369888"/>
          </a:xfrm>
          <a:prstGeom prst="rect">
            <a:avLst/>
          </a:prstGeom>
          <a:noFill/>
          <a:ln w="9525">
            <a:noFill/>
            <a:miter lim="800000"/>
            <a:headEnd/>
            <a:tailEnd/>
          </a:ln>
        </p:spPr>
        <p:txBody>
          <a:bodyPr>
            <a:spAutoFit/>
          </a:bodyPr>
          <a:lstStyle/>
          <a:p>
            <a:r>
              <a:rPr lang="en-US"/>
              <a:t>Somnath Hore</a:t>
            </a:r>
          </a:p>
        </p:txBody>
      </p:sp>
      <p:sp>
        <p:nvSpPr>
          <p:cNvPr id="16395" name="Rectangle 11"/>
          <p:cNvSpPr>
            <a:spLocks noChangeArrowheads="1"/>
          </p:cNvSpPr>
          <p:nvPr/>
        </p:nvSpPr>
        <p:spPr bwMode="auto">
          <a:xfrm>
            <a:off x="3786188" y="3571875"/>
            <a:ext cx="2928937" cy="369888"/>
          </a:xfrm>
          <a:prstGeom prst="rect">
            <a:avLst/>
          </a:prstGeom>
          <a:noFill/>
          <a:ln w="9525">
            <a:noFill/>
            <a:miter lim="800000"/>
            <a:headEnd/>
            <a:tailEnd/>
          </a:ln>
        </p:spPr>
        <p:txBody>
          <a:bodyPr>
            <a:spAutoFit/>
          </a:bodyPr>
          <a:lstStyle/>
          <a:p>
            <a:r>
              <a:rPr lang="en-US"/>
              <a:t>Binodbihari Mukherjee</a:t>
            </a:r>
          </a:p>
        </p:txBody>
      </p:sp>
      <p:sp>
        <p:nvSpPr>
          <p:cNvPr id="16396" name="Rectangle 12"/>
          <p:cNvSpPr>
            <a:spLocks noChangeArrowheads="1"/>
          </p:cNvSpPr>
          <p:nvPr/>
        </p:nvSpPr>
        <p:spPr bwMode="auto">
          <a:xfrm>
            <a:off x="2286000" y="1928813"/>
            <a:ext cx="3000375" cy="646112"/>
          </a:xfrm>
          <a:prstGeom prst="rect">
            <a:avLst/>
          </a:prstGeom>
          <a:noFill/>
          <a:ln w="9525">
            <a:noFill/>
            <a:miter lim="800000"/>
            <a:headEnd/>
            <a:tailEnd/>
          </a:ln>
        </p:spPr>
        <p:txBody>
          <a:bodyPr>
            <a:spAutoFit/>
          </a:bodyPr>
          <a:lstStyle/>
          <a:p>
            <a:r>
              <a:rPr lang="en-US" b="1"/>
              <a:t>Studio of NandaLal Bose by K. G. Subhramonium</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5" descr="C:\Users\R. Bh. (Museum)\Desktop\Prajjal &amp; Pranil\DSC03993.JPG"/>
          <p:cNvPicPr>
            <a:picLocks noChangeAspect="1" noChangeArrowheads="1"/>
          </p:cNvPicPr>
          <p:nvPr/>
        </p:nvPicPr>
        <p:blipFill>
          <a:blip r:embed="rId3"/>
          <a:srcRect/>
          <a:stretch>
            <a:fillRect/>
          </a:stretch>
        </p:blipFill>
        <p:spPr bwMode="auto">
          <a:xfrm>
            <a:off x="142875" y="142875"/>
            <a:ext cx="4214813" cy="3248025"/>
          </a:xfrm>
          <a:prstGeom prst="rect">
            <a:avLst/>
          </a:prstGeom>
          <a:noFill/>
          <a:ln w="9525">
            <a:noFill/>
            <a:miter lim="800000"/>
            <a:headEnd/>
            <a:tailEnd/>
          </a:ln>
        </p:spPr>
      </p:pic>
      <p:pic>
        <p:nvPicPr>
          <p:cNvPr id="17411" name="Picture 2" descr="C:\Users\R. Bh. (Museum)\Desktop\Prajjal &amp; Pranil\DSC03948.JPG"/>
          <p:cNvPicPr>
            <a:picLocks noChangeAspect="1" noChangeArrowheads="1"/>
          </p:cNvPicPr>
          <p:nvPr/>
        </p:nvPicPr>
        <p:blipFill>
          <a:blip r:embed="rId4"/>
          <a:srcRect/>
          <a:stretch>
            <a:fillRect/>
          </a:stretch>
        </p:blipFill>
        <p:spPr bwMode="auto">
          <a:xfrm>
            <a:off x="5786438" y="214313"/>
            <a:ext cx="3146425" cy="2786062"/>
          </a:xfrm>
          <a:prstGeom prst="rect">
            <a:avLst/>
          </a:prstGeom>
          <a:noFill/>
          <a:ln w="9525">
            <a:noFill/>
            <a:miter lim="800000"/>
            <a:headEnd/>
            <a:tailEnd/>
          </a:ln>
        </p:spPr>
      </p:pic>
      <p:pic>
        <p:nvPicPr>
          <p:cNvPr id="17412" name="Picture 3" descr="C:\Users\R. Bh. (Museum)\Desktop\Prajjal &amp; Pranil\DSC03994.JPG"/>
          <p:cNvPicPr>
            <a:picLocks noChangeAspect="1" noChangeArrowheads="1"/>
          </p:cNvPicPr>
          <p:nvPr/>
        </p:nvPicPr>
        <p:blipFill>
          <a:blip r:embed="rId5"/>
          <a:srcRect/>
          <a:stretch>
            <a:fillRect/>
          </a:stretch>
        </p:blipFill>
        <p:spPr bwMode="auto">
          <a:xfrm>
            <a:off x="214313" y="4214813"/>
            <a:ext cx="3214687" cy="2470150"/>
          </a:xfrm>
          <a:prstGeom prst="rect">
            <a:avLst/>
          </a:prstGeom>
          <a:noFill/>
          <a:ln w="9525">
            <a:noFill/>
            <a:miter lim="800000"/>
            <a:headEnd/>
            <a:tailEnd/>
          </a:ln>
        </p:spPr>
      </p:pic>
      <p:pic>
        <p:nvPicPr>
          <p:cNvPr id="17413" name="Picture 4" descr="C:\Users\R. Bh. (Museum)\Desktop\Prajjal &amp; Pranil\DSC03992.JPG"/>
          <p:cNvPicPr>
            <a:picLocks noChangeAspect="1" noChangeArrowheads="1"/>
          </p:cNvPicPr>
          <p:nvPr/>
        </p:nvPicPr>
        <p:blipFill>
          <a:blip r:embed="rId6"/>
          <a:srcRect/>
          <a:stretch>
            <a:fillRect/>
          </a:stretch>
        </p:blipFill>
        <p:spPr bwMode="auto">
          <a:xfrm>
            <a:off x="5786438" y="4286250"/>
            <a:ext cx="3144837" cy="2376488"/>
          </a:xfrm>
          <a:prstGeom prst="rect">
            <a:avLst/>
          </a:prstGeom>
          <a:noFill/>
          <a:ln w="9525">
            <a:noFill/>
            <a:miter lim="800000"/>
            <a:headEnd/>
            <a:tailEnd/>
          </a:ln>
        </p:spPr>
      </p:pic>
      <p:sp>
        <p:nvSpPr>
          <p:cNvPr id="17414" name="Rectangle 6"/>
          <p:cNvSpPr>
            <a:spLocks noChangeArrowheads="1"/>
          </p:cNvSpPr>
          <p:nvPr/>
        </p:nvSpPr>
        <p:spPr bwMode="auto">
          <a:xfrm rot="-5400000">
            <a:off x="2844800" y="2735263"/>
            <a:ext cx="3911600" cy="584200"/>
          </a:xfrm>
          <a:prstGeom prst="rect">
            <a:avLst/>
          </a:prstGeom>
          <a:noFill/>
          <a:ln w="9525">
            <a:noFill/>
            <a:miter lim="800000"/>
            <a:headEnd/>
            <a:tailEnd/>
          </a:ln>
        </p:spPr>
        <p:txBody>
          <a:bodyPr>
            <a:spAutoFit/>
          </a:bodyPr>
          <a:lstStyle/>
          <a:p>
            <a:r>
              <a:rPr lang="en-US" sz="3200" b="1"/>
              <a:t>Natural Heritages</a:t>
            </a:r>
          </a:p>
        </p:txBody>
      </p:sp>
      <p:sp>
        <p:nvSpPr>
          <p:cNvPr id="17415" name="Rectangle 8"/>
          <p:cNvSpPr>
            <a:spLocks noChangeArrowheads="1"/>
          </p:cNvSpPr>
          <p:nvPr/>
        </p:nvSpPr>
        <p:spPr bwMode="auto">
          <a:xfrm>
            <a:off x="357188" y="3786188"/>
            <a:ext cx="3286125" cy="369887"/>
          </a:xfrm>
          <a:prstGeom prst="rect">
            <a:avLst/>
          </a:prstGeom>
          <a:noFill/>
          <a:ln w="9525">
            <a:noFill/>
            <a:miter lim="800000"/>
            <a:headEnd/>
            <a:tailEnd/>
          </a:ln>
        </p:spPr>
        <p:txBody>
          <a:bodyPr>
            <a:spAutoFit/>
          </a:bodyPr>
          <a:lstStyle/>
          <a:p>
            <a:r>
              <a:rPr lang="en-US"/>
              <a:t>Amrakunja</a:t>
            </a:r>
          </a:p>
        </p:txBody>
      </p:sp>
      <p:sp>
        <p:nvSpPr>
          <p:cNvPr id="17416" name="Rectangle 9"/>
          <p:cNvSpPr>
            <a:spLocks noChangeArrowheads="1"/>
          </p:cNvSpPr>
          <p:nvPr/>
        </p:nvSpPr>
        <p:spPr bwMode="auto">
          <a:xfrm>
            <a:off x="6143625" y="3857625"/>
            <a:ext cx="2786063" cy="369888"/>
          </a:xfrm>
          <a:prstGeom prst="rect">
            <a:avLst/>
          </a:prstGeom>
          <a:noFill/>
          <a:ln w="9525">
            <a:noFill/>
            <a:miter lim="800000"/>
            <a:headEnd/>
            <a:tailEnd/>
          </a:ln>
        </p:spPr>
        <p:txBody>
          <a:bodyPr>
            <a:spAutoFit/>
          </a:bodyPr>
          <a:lstStyle/>
          <a:p>
            <a:r>
              <a:rPr lang="en-US" i="1"/>
              <a:t>Madhabi Toron</a:t>
            </a:r>
          </a:p>
        </p:txBody>
      </p:sp>
      <p:sp>
        <p:nvSpPr>
          <p:cNvPr id="17417" name="Rectangle 10"/>
          <p:cNvSpPr>
            <a:spLocks noChangeArrowheads="1"/>
          </p:cNvSpPr>
          <p:nvPr/>
        </p:nvSpPr>
        <p:spPr bwMode="auto">
          <a:xfrm rot="16200000" flipV="1">
            <a:off x="5232400" y="1876425"/>
            <a:ext cx="1643063" cy="461963"/>
          </a:xfrm>
          <a:prstGeom prst="rect">
            <a:avLst/>
          </a:prstGeom>
          <a:noFill/>
          <a:ln w="9525">
            <a:noFill/>
            <a:miter lim="800000"/>
            <a:headEnd/>
            <a:tailEnd/>
          </a:ln>
        </p:spPr>
        <p:txBody>
          <a:bodyPr>
            <a:spAutoFit/>
          </a:bodyPr>
          <a:lstStyle/>
          <a:p>
            <a:r>
              <a:rPr lang="en-US" sz="2400" b="1" i="1"/>
              <a:t>Tin Pahar</a:t>
            </a:r>
          </a:p>
        </p:txBody>
      </p:sp>
      <p:sp>
        <p:nvSpPr>
          <p:cNvPr id="17418" name="Rectangle 11"/>
          <p:cNvSpPr>
            <a:spLocks noChangeArrowheads="1"/>
          </p:cNvSpPr>
          <p:nvPr/>
        </p:nvSpPr>
        <p:spPr bwMode="auto">
          <a:xfrm rot="-5400000">
            <a:off x="2967038" y="1876425"/>
            <a:ext cx="2071687" cy="461963"/>
          </a:xfrm>
          <a:prstGeom prst="rect">
            <a:avLst/>
          </a:prstGeom>
          <a:noFill/>
          <a:ln w="9525">
            <a:noFill/>
            <a:miter lim="800000"/>
            <a:headEnd/>
            <a:tailEnd/>
          </a:ln>
        </p:spPr>
        <p:txBody>
          <a:bodyPr>
            <a:spAutoFit/>
          </a:bodyPr>
          <a:lstStyle/>
          <a:p>
            <a:pPr algn="ctr"/>
            <a:r>
              <a:rPr lang="en-US" sz="2400" b="1" i="1"/>
              <a:t>Shalbithi</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 descr="C:\Users\HP\Desktop\All Presentation\Rabindra-Bhavana\IMG_1347.JPG"/>
          <p:cNvPicPr>
            <a:picLocks noChangeAspect="1" noChangeArrowheads="1"/>
          </p:cNvPicPr>
          <p:nvPr/>
        </p:nvPicPr>
        <p:blipFill>
          <a:blip r:embed="rId3"/>
          <a:srcRect/>
          <a:stretch>
            <a:fillRect/>
          </a:stretch>
        </p:blipFill>
        <p:spPr bwMode="auto">
          <a:xfrm>
            <a:off x="428625" y="285750"/>
            <a:ext cx="2643188" cy="1785938"/>
          </a:xfrm>
          <a:prstGeom prst="rect">
            <a:avLst/>
          </a:prstGeom>
          <a:noFill/>
          <a:ln w="9525">
            <a:noFill/>
            <a:miter lim="800000"/>
            <a:headEnd/>
            <a:tailEnd/>
          </a:ln>
        </p:spPr>
      </p:pic>
      <p:pic>
        <p:nvPicPr>
          <p:cNvPr id="18435" name="Picture 3" descr="C:\Users\HP\Desktop\All Presentation\Rabindra-Bhavana\IMG_1340.JPG"/>
          <p:cNvPicPr>
            <a:picLocks noChangeAspect="1" noChangeArrowheads="1"/>
          </p:cNvPicPr>
          <p:nvPr/>
        </p:nvPicPr>
        <p:blipFill>
          <a:blip r:embed="rId4"/>
          <a:srcRect/>
          <a:stretch>
            <a:fillRect/>
          </a:stretch>
        </p:blipFill>
        <p:spPr bwMode="auto">
          <a:xfrm rot="2067446">
            <a:off x="6591300" y="541338"/>
            <a:ext cx="2357438" cy="1423987"/>
          </a:xfrm>
          <a:prstGeom prst="rect">
            <a:avLst/>
          </a:prstGeom>
          <a:noFill/>
          <a:ln w="9525">
            <a:noFill/>
            <a:miter lim="800000"/>
            <a:headEnd/>
            <a:tailEnd/>
          </a:ln>
        </p:spPr>
      </p:pic>
      <p:pic>
        <p:nvPicPr>
          <p:cNvPr id="18436" name="Picture 4" descr="C:\Users\HP\Desktop\Chhabi\IMG_3179.JPG"/>
          <p:cNvPicPr>
            <a:picLocks noChangeAspect="1" noChangeArrowheads="1"/>
          </p:cNvPicPr>
          <p:nvPr/>
        </p:nvPicPr>
        <p:blipFill>
          <a:blip r:embed="rId5"/>
          <a:srcRect/>
          <a:stretch>
            <a:fillRect/>
          </a:stretch>
        </p:blipFill>
        <p:spPr bwMode="auto">
          <a:xfrm rot="1287477">
            <a:off x="395288" y="4384675"/>
            <a:ext cx="1785937" cy="2190750"/>
          </a:xfrm>
          <a:prstGeom prst="rect">
            <a:avLst/>
          </a:prstGeom>
          <a:noFill/>
          <a:ln w="9525">
            <a:noFill/>
            <a:miter lim="800000"/>
            <a:headEnd/>
            <a:tailEnd/>
          </a:ln>
        </p:spPr>
      </p:pic>
      <p:pic>
        <p:nvPicPr>
          <p:cNvPr id="18437" name="Picture 5" descr="C:\Users\HP\Desktop\Chhabi\IMG_3176.JPG"/>
          <p:cNvPicPr>
            <a:picLocks noChangeAspect="1" noChangeArrowheads="1"/>
          </p:cNvPicPr>
          <p:nvPr/>
        </p:nvPicPr>
        <p:blipFill>
          <a:blip r:embed="rId6"/>
          <a:srcRect/>
          <a:stretch>
            <a:fillRect/>
          </a:stretch>
        </p:blipFill>
        <p:spPr bwMode="auto">
          <a:xfrm rot="-1267785">
            <a:off x="6357938" y="4357688"/>
            <a:ext cx="2500312" cy="2214562"/>
          </a:xfrm>
          <a:prstGeom prst="rect">
            <a:avLst/>
          </a:prstGeom>
          <a:noFill/>
          <a:ln w="9525">
            <a:noFill/>
            <a:miter lim="800000"/>
            <a:headEnd/>
            <a:tailEnd/>
          </a:ln>
        </p:spPr>
      </p:pic>
      <p:pic>
        <p:nvPicPr>
          <p:cNvPr id="18438" name="Picture 6" descr="Ph_3108"/>
          <p:cNvPicPr>
            <a:picLocks noChangeAspect="1" noChangeArrowheads="1"/>
          </p:cNvPicPr>
          <p:nvPr/>
        </p:nvPicPr>
        <p:blipFill>
          <a:blip r:embed="rId7"/>
          <a:srcRect/>
          <a:stretch>
            <a:fillRect/>
          </a:stretch>
        </p:blipFill>
        <p:spPr bwMode="auto">
          <a:xfrm rot="-491237">
            <a:off x="3773488" y="1316038"/>
            <a:ext cx="2571750" cy="2011362"/>
          </a:xfrm>
          <a:prstGeom prst="rect">
            <a:avLst/>
          </a:prstGeom>
          <a:noFill/>
          <a:ln w="9525">
            <a:noFill/>
            <a:miter lim="800000"/>
            <a:headEnd/>
            <a:tailEnd/>
          </a:ln>
        </p:spPr>
      </p:pic>
      <p:pic>
        <p:nvPicPr>
          <p:cNvPr id="18439" name="Picture 7" descr="C:\Users\HP\Desktop\All Presentation\Rabindra-Bhavana\IMG_1355.JPG"/>
          <p:cNvPicPr>
            <a:picLocks noChangeAspect="1" noChangeArrowheads="1"/>
          </p:cNvPicPr>
          <p:nvPr/>
        </p:nvPicPr>
        <p:blipFill>
          <a:blip r:embed="rId8"/>
          <a:srcRect/>
          <a:stretch>
            <a:fillRect/>
          </a:stretch>
        </p:blipFill>
        <p:spPr bwMode="auto">
          <a:xfrm>
            <a:off x="2714625" y="4000500"/>
            <a:ext cx="3476625" cy="2857500"/>
          </a:xfrm>
          <a:prstGeom prst="rect">
            <a:avLst/>
          </a:prstGeom>
          <a:noFill/>
          <a:ln w="9525">
            <a:noFill/>
            <a:miter lim="800000"/>
            <a:headEnd/>
            <a:tailEnd/>
          </a:ln>
        </p:spPr>
      </p:pic>
      <p:sp>
        <p:nvSpPr>
          <p:cNvPr id="18440" name="Rectangle 8"/>
          <p:cNvSpPr>
            <a:spLocks noChangeArrowheads="1"/>
          </p:cNvSpPr>
          <p:nvPr/>
        </p:nvSpPr>
        <p:spPr bwMode="auto">
          <a:xfrm>
            <a:off x="642938" y="2143125"/>
            <a:ext cx="2357437" cy="646113"/>
          </a:xfrm>
          <a:prstGeom prst="rect">
            <a:avLst/>
          </a:prstGeom>
          <a:noFill/>
          <a:ln w="9525">
            <a:noFill/>
            <a:miter lim="800000"/>
            <a:headEnd/>
            <a:tailEnd/>
          </a:ln>
        </p:spPr>
        <p:txBody>
          <a:bodyPr>
            <a:spAutoFit/>
          </a:bodyPr>
          <a:lstStyle/>
          <a:p>
            <a:r>
              <a:rPr lang="en-US"/>
              <a:t>Creeper Garden by Rathindranath</a:t>
            </a:r>
            <a:endParaRPr lang="en-IN"/>
          </a:p>
        </p:txBody>
      </p:sp>
      <p:sp>
        <p:nvSpPr>
          <p:cNvPr id="18441" name="Rectangle 9"/>
          <p:cNvSpPr>
            <a:spLocks noChangeArrowheads="1"/>
          </p:cNvSpPr>
          <p:nvPr/>
        </p:nvSpPr>
        <p:spPr bwMode="auto">
          <a:xfrm rot="-699514">
            <a:off x="5426075" y="2954338"/>
            <a:ext cx="2735263" cy="646112"/>
          </a:xfrm>
          <a:prstGeom prst="rect">
            <a:avLst/>
          </a:prstGeom>
          <a:noFill/>
          <a:ln w="9525">
            <a:noFill/>
            <a:miter lim="800000"/>
            <a:headEnd/>
            <a:tailEnd/>
          </a:ln>
        </p:spPr>
        <p:txBody>
          <a:bodyPr>
            <a:spAutoFit/>
          </a:bodyPr>
          <a:lstStyle/>
          <a:p>
            <a:r>
              <a:rPr lang="en-US"/>
              <a:t>Japanese Garden by Rathindranath</a:t>
            </a:r>
            <a:endParaRPr lang="en-IN"/>
          </a:p>
        </p:txBody>
      </p:sp>
      <p:sp>
        <p:nvSpPr>
          <p:cNvPr id="18442" name="Rectangle 10"/>
          <p:cNvSpPr>
            <a:spLocks noChangeArrowheads="1"/>
          </p:cNvSpPr>
          <p:nvPr/>
        </p:nvSpPr>
        <p:spPr bwMode="auto">
          <a:xfrm rot="2110507">
            <a:off x="6081713" y="2387600"/>
            <a:ext cx="3465512" cy="307975"/>
          </a:xfrm>
          <a:prstGeom prst="rect">
            <a:avLst/>
          </a:prstGeom>
          <a:noFill/>
          <a:ln w="9525">
            <a:noFill/>
            <a:miter lim="800000"/>
            <a:headEnd/>
            <a:tailEnd/>
          </a:ln>
        </p:spPr>
        <p:txBody>
          <a:bodyPr>
            <a:spAutoFit/>
          </a:bodyPr>
          <a:lstStyle/>
          <a:p>
            <a:r>
              <a:rPr lang="en-US" sz="1400"/>
              <a:t>Santal family by Ramkinkar Baij</a:t>
            </a:r>
            <a:endParaRPr lang="en-IN" sz="1400"/>
          </a:p>
        </p:txBody>
      </p:sp>
      <p:sp>
        <p:nvSpPr>
          <p:cNvPr id="18443" name="Rectangle 12"/>
          <p:cNvSpPr>
            <a:spLocks noChangeArrowheads="1"/>
          </p:cNvSpPr>
          <p:nvPr/>
        </p:nvSpPr>
        <p:spPr bwMode="auto">
          <a:xfrm rot="-1352934">
            <a:off x="5895975" y="3790950"/>
            <a:ext cx="3040063" cy="307975"/>
          </a:xfrm>
          <a:prstGeom prst="rect">
            <a:avLst/>
          </a:prstGeom>
          <a:noFill/>
          <a:ln w="9525">
            <a:noFill/>
            <a:miter lim="800000"/>
            <a:headEnd/>
            <a:tailEnd/>
          </a:ln>
        </p:spPr>
        <p:txBody>
          <a:bodyPr>
            <a:spAutoFit/>
          </a:bodyPr>
          <a:lstStyle/>
          <a:p>
            <a:r>
              <a:rPr lang="en-US" sz="1400"/>
              <a:t>The Fish by Ramkinkar Baij</a:t>
            </a:r>
            <a:endParaRPr lang="en-IN" sz="1400"/>
          </a:p>
        </p:txBody>
      </p:sp>
      <p:sp>
        <p:nvSpPr>
          <p:cNvPr id="18444" name="Rectangle 14"/>
          <p:cNvSpPr>
            <a:spLocks noChangeArrowheads="1"/>
          </p:cNvSpPr>
          <p:nvPr/>
        </p:nvSpPr>
        <p:spPr bwMode="auto">
          <a:xfrm rot="1083572">
            <a:off x="2071688" y="3500438"/>
            <a:ext cx="3214687" cy="646112"/>
          </a:xfrm>
          <a:prstGeom prst="rect">
            <a:avLst/>
          </a:prstGeom>
          <a:noFill/>
          <a:ln w="9525">
            <a:noFill/>
            <a:miter lim="800000"/>
            <a:headEnd/>
            <a:tailEnd/>
          </a:ln>
        </p:spPr>
        <p:txBody>
          <a:bodyPr>
            <a:spAutoFit/>
          </a:bodyPr>
          <a:lstStyle/>
          <a:p>
            <a:r>
              <a:rPr lang="en-US"/>
              <a:t>Rose Garden by Rathindranath</a:t>
            </a:r>
            <a:endParaRPr lang="en-IN"/>
          </a:p>
        </p:txBody>
      </p:sp>
      <p:sp>
        <p:nvSpPr>
          <p:cNvPr id="18445" name="Rectangle 15"/>
          <p:cNvSpPr>
            <a:spLocks noChangeArrowheads="1"/>
          </p:cNvSpPr>
          <p:nvPr/>
        </p:nvSpPr>
        <p:spPr bwMode="auto">
          <a:xfrm rot="1270018">
            <a:off x="417513" y="3803650"/>
            <a:ext cx="2714625" cy="646113"/>
          </a:xfrm>
          <a:prstGeom prst="rect">
            <a:avLst/>
          </a:prstGeom>
          <a:noFill/>
          <a:ln w="9525">
            <a:noFill/>
            <a:miter lim="800000"/>
            <a:headEnd/>
            <a:tailEnd/>
          </a:ln>
        </p:spPr>
        <p:txBody>
          <a:bodyPr>
            <a:spAutoFit/>
          </a:bodyPr>
          <a:lstStyle/>
          <a:p>
            <a:r>
              <a:rPr lang="en-US"/>
              <a:t>Pampa Lake by Rathindranath</a:t>
            </a:r>
            <a:endParaRPr lang="en-IN"/>
          </a:p>
        </p:txBody>
      </p:sp>
      <p:sp>
        <p:nvSpPr>
          <p:cNvPr id="18446" name="Rectangle 16"/>
          <p:cNvSpPr>
            <a:spLocks noChangeArrowheads="1"/>
          </p:cNvSpPr>
          <p:nvPr/>
        </p:nvSpPr>
        <p:spPr bwMode="auto">
          <a:xfrm>
            <a:off x="3071813" y="285750"/>
            <a:ext cx="3516312" cy="830263"/>
          </a:xfrm>
          <a:prstGeom prst="rect">
            <a:avLst/>
          </a:prstGeom>
          <a:noFill/>
          <a:ln w="9525">
            <a:noFill/>
            <a:miter lim="800000"/>
            <a:headEnd/>
            <a:tailEnd/>
          </a:ln>
        </p:spPr>
        <p:txBody>
          <a:bodyPr>
            <a:spAutoFit/>
          </a:bodyPr>
          <a:lstStyle/>
          <a:p>
            <a:r>
              <a:rPr lang="en-US" sz="2400" b="1"/>
              <a:t>Natural Heritages of Uttrayana Garden</a:t>
            </a:r>
            <a:endParaRPr lang="en-IN" sz="2400" b="1"/>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descr="IMG_1341"/>
          <p:cNvPicPr>
            <a:picLocks noChangeAspect="1" noChangeArrowheads="1"/>
          </p:cNvPicPr>
          <p:nvPr/>
        </p:nvPicPr>
        <p:blipFill>
          <a:blip r:embed="rId3"/>
          <a:srcRect/>
          <a:stretch>
            <a:fillRect/>
          </a:stretch>
        </p:blipFill>
        <p:spPr bwMode="auto">
          <a:xfrm>
            <a:off x="0" y="0"/>
            <a:ext cx="3276600" cy="1839913"/>
          </a:xfrm>
          <a:prstGeom prst="rect">
            <a:avLst/>
          </a:prstGeom>
          <a:noFill/>
          <a:ln w="9525">
            <a:noFill/>
            <a:miter lim="800000"/>
            <a:headEnd/>
            <a:tailEnd/>
          </a:ln>
        </p:spPr>
      </p:pic>
      <p:pic>
        <p:nvPicPr>
          <p:cNvPr id="19459" name="Picture 5" descr="IMG_1348"/>
          <p:cNvPicPr>
            <a:picLocks noChangeAspect="1" noChangeArrowheads="1"/>
          </p:cNvPicPr>
          <p:nvPr/>
        </p:nvPicPr>
        <p:blipFill>
          <a:blip r:embed="rId4"/>
          <a:srcRect/>
          <a:stretch>
            <a:fillRect/>
          </a:stretch>
        </p:blipFill>
        <p:spPr bwMode="auto">
          <a:xfrm>
            <a:off x="7315200" y="5500688"/>
            <a:ext cx="1828800" cy="1357312"/>
          </a:xfrm>
          <a:prstGeom prst="rect">
            <a:avLst/>
          </a:prstGeom>
          <a:noFill/>
          <a:ln w="9525">
            <a:noFill/>
            <a:miter lim="800000"/>
            <a:headEnd/>
            <a:tailEnd/>
          </a:ln>
        </p:spPr>
      </p:pic>
      <p:pic>
        <p:nvPicPr>
          <p:cNvPr id="19460" name="Picture 6" descr="IMG_1357"/>
          <p:cNvPicPr>
            <a:picLocks noChangeAspect="1" noChangeArrowheads="1"/>
          </p:cNvPicPr>
          <p:nvPr/>
        </p:nvPicPr>
        <p:blipFill>
          <a:blip r:embed="rId5"/>
          <a:srcRect/>
          <a:stretch>
            <a:fillRect/>
          </a:stretch>
        </p:blipFill>
        <p:spPr bwMode="auto">
          <a:xfrm>
            <a:off x="2643188" y="3571875"/>
            <a:ext cx="2232025" cy="1128713"/>
          </a:xfrm>
          <a:prstGeom prst="rect">
            <a:avLst/>
          </a:prstGeom>
          <a:noFill/>
          <a:ln w="9525">
            <a:noFill/>
            <a:miter lim="800000"/>
            <a:headEnd/>
            <a:tailEnd/>
          </a:ln>
        </p:spPr>
      </p:pic>
      <p:pic>
        <p:nvPicPr>
          <p:cNvPr id="19461" name="Picture 8" descr="IMG_1409"/>
          <p:cNvPicPr>
            <a:picLocks noChangeAspect="1" noChangeArrowheads="1"/>
          </p:cNvPicPr>
          <p:nvPr/>
        </p:nvPicPr>
        <p:blipFill>
          <a:blip r:embed="rId6"/>
          <a:srcRect/>
          <a:stretch>
            <a:fillRect/>
          </a:stretch>
        </p:blipFill>
        <p:spPr bwMode="auto">
          <a:xfrm>
            <a:off x="1214438" y="1995488"/>
            <a:ext cx="2428875" cy="1333500"/>
          </a:xfrm>
          <a:prstGeom prst="rect">
            <a:avLst/>
          </a:prstGeom>
          <a:noFill/>
          <a:ln w="9525">
            <a:noFill/>
            <a:miter lim="800000"/>
            <a:headEnd/>
            <a:tailEnd/>
          </a:ln>
        </p:spPr>
      </p:pic>
      <p:pic>
        <p:nvPicPr>
          <p:cNvPr id="19462" name="Picture 7" descr="IMG_1345"/>
          <p:cNvPicPr>
            <a:picLocks noChangeAspect="1" noChangeArrowheads="1"/>
          </p:cNvPicPr>
          <p:nvPr/>
        </p:nvPicPr>
        <p:blipFill>
          <a:blip r:embed="rId7"/>
          <a:srcRect/>
          <a:stretch>
            <a:fillRect/>
          </a:stretch>
        </p:blipFill>
        <p:spPr bwMode="auto">
          <a:xfrm>
            <a:off x="3643313" y="5045075"/>
            <a:ext cx="2928937" cy="1455738"/>
          </a:xfrm>
          <a:prstGeom prst="rect">
            <a:avLst/>
          </a:prstGeom>
          <a:noFill/>
          <a:ln w="9525">
            <a:noFill/>
            <a:miter lim="800000"/>
            <a:headEnd/>
            <a:tailEnd/>
          </a:ln>
        </p:spPr>
      </p:pic>
      <p:pic>
        <p:nvPicPr>
          <p:cNvPr id="19463" name="Picture 11" descr="IMG_1408"/>
          <p:cNvPicPr>
            <a:picLocks noChangeAspect="1" noChangeArrowheads="1"/>
          </p:cNvPicPr>
          <p:nvPr/>
        </p:nvPicPr>
        <p:blipFill>
          <a:blip r:embed="rId8"/>
          <a:srcRect/>
          <a:stretch>
            <a:fillRect/>
          </a:stretch>
        </p:blipFill>
        <p:spPr bwMode="auto">
          <a:xfrm>
            <a:off x="785813" y="5418138"/>
            <a:ext cx="2560637" cy="1439862"/>
          </a:xfrm>
          <a:prstGeom prst="rect">
            <a:avLst/>
          </a:prstGeom>
          <a:noFill/>
          <a:ln w="9525">
            <a:noFill/>
            <a:miter lim="800000"/>
            <a:headEnd/>
            <a:tailEnd/>
          </a:ln>
        </p:spPr>
      </p:pic>
      <p:sp>
        <p:nvSpPr>
          <p:cNvPr id="19464" name="Rectangle 12"/>
          <p:cNvSpPr>
            <a:spLocks noChangeArrowheads="1"/>
          </p:cNvSpPr>
          <p:nvPr/>
        </p:nvSpPr>
        <p:spPr bwMode="auto">
          <a:xfrm>
            <a:off x="3273425" y="196850"/>
            <a:ext cx="2520950" cy="1200150"/>
          </a:xfrm>
          <a:prstGeom prst="rect">
            <a:avLst/>
          </a:prstGeom>
          <a:noFill/>
          <a:ln w="9525">
            <a:noFill/>
            <a:miter lim="800000"/>
            <a:headEnd/>
            <a:tailEnd/>
          </a:ln>
        </p:spPr>
        <p:txBody>
          <a:bodyPr>
            <a:spAutoFit/>
          </a:bodyPr>
          <a:lstStyle/>
          <a:p>
            <a:pPr algn="ctr">
              <a:spcBef>
                <a:spcPct val="30000"/>
              </a:spcBef>
            </a:pPr>
            <a:r>
              <a:rPr lang="en-US" sz="2400" b="1" u="sng"/>
              <a:t>Historical Architectures in Santiniketan</a:t>
            </a:r>
            <a:endParaRPr lang="en-IN" sz="2400" b="1" u="sng"/>
          </a:p>
        </p:txBody>
      </p:sp>
      <p:pic>
        <p:nvPicPr>
          <p:cNvPr id="19465" name="Picture 14" descr="IMG_6554"/>
          <p:cNvPicPr>
            <a:picLocks noChangeAspect="1" noChangeArrowheads="1"/>
          </p:cNvPicPr>
          <p:nvPr/>
        </p:nvPicPr>
        <p:blipFill>
          <a:blip r:embed="rId9"/>
          <a:srcRect/>
          <a:stretch>
            <a:fillRect/>
          </a:stretch>
        </p:blipFill>
        <p:spPr bwMode="auto">
          <a:xfrm>
            <a:off x="5867400" y="0"/>
            <a:ext cx="2520950" cy="1893888"/>
          </a:xfrm>
          <a:prstGeom prst="rect">
            <a:avLst/>
          </a:prstGeom>
          <a:noFill/>
          <a:ln w="9525">
            <a:noFill/>
            <a:miter lim="800000"/>
            <a:headEnd/>
            <a:tailEnd/>
          </a:ln>
        </p:spPr>
      </p:pic>
      <p:pic>
        <p:nvPicPr>
          <p:cNvPr id="19466" name="Picture 15" descr="IMG_6545"/>
          <p:cNvPicPr>
            <a:picLocks noChangeAspect="1" noChangeArrowheads="1"/>
          </p:cNvPicPr>
          <p:nvPr/>
        </p:nvPicPr>
        <p:blipFill>
          <a:blip r:embed="rId10"/>
          <a:srcRect/>
          <a:stretch>
            <a:fillRect/>
          </a:stretch>
        </p:blipFill>
        <p:spPr bwMode="auto">
          <a:xfrm>
            <a:off x="6804025" y="2565400"/>
            <a:ext cx="2339975" cy="1754188"/>
          </a:xfrm>
          <a:prstGeom prst="rect">
            <a:avLst/>
          </a:prstGeom>
          <a:noFill/>
          <a:ln w="9525">
            <a:noFill/>
            <a:miter lim="800000"/>
            <a:headEnd/>
            <a:tailEnd/>
          </a:ln>
        </p:spPr>
      </p:pic>
      <p:sp>
        <p:nvSpPr>
          <p:cNvPr id="19467" name="Rectangle 16"/>
          <p:cNvSpPr>
            <a:spLocks noChangeArrowheads="1"/>
          </p:cNvSpPr>
          <p:nvPr/>
        </p:nvSpPr>
        <p:spPr bwMode="auto">
          <a:xfrm>
            <a:off x="0" y="1785938"/>
            <a:ext cx="1000125" cy="307975"/>
          </a:xfrm>
          <a:prstGeom prst="rect">
            <a:avLst/>
          </a:prstGeom>
          <a:noFill/>
          <a:ln w="9525">
            <a:noFill/>
            <a:miter lim="800000"/>
            <a:headEnd/>
            <a:tailEnd/>
          </a:ln>
        </p:spPr>
        <p:txBody>
          <a:bodyPr>
            <a:spAutoFit/>
          </a:bodyPr>
          <a:lstStyle/>
          <a:p>
            <a:pPr>
              <a:spcBef>
                <a:spcPct val="30000"/>
              </a:spcBef>
            </a:pPr>
            <a:r>
              <a:rPr lang="en-US" sz="1400" b="1" i="1"/>
              <a:t>Udayana</a:t>
            </a:r>
            <a:endParaRPr lang="en-IN" sz="1400" b="1" i="1"/>
          </a:p>
        </p:txBody>
      </p:sp>
      <p:sp>
        <p:nvSpPr>
          <p:cNvPr id="19468" name="Rectangle 17"/>
          <p:cNvSpPr>
            <a:spLocks noChangeArrowheads="1"/>
          </p:cNvSpPr>
          <p:nvPr/>
        </p:nvSpPr>
        <p:spPr bwMode="auto">
          <a:xfrm rot="-5400000">
            <a:off x="568325" y="2490788"/>
            <a:ext cx="790575" cy="307975"/>
          </a:xfrm>
          <a:prstGeom prst="rect">
            <a:avLst/>
          </a:prstGeom>
          <a:noFill/>
          <a:ln w="9525">
            <a:noFill/>
            <a:miter lim="800000"/>
            <a:headEnd/>
            <a:tailEnd/>
          </a:ln>
        </p:spPr>
        <p:txBody>
          <a:bodyPr>
            <a:spAutoFit/>
          </a:bodyPr>
          <a:lstStyle/>
          <a:p>
            <a:pPr>
              <a:spcBef>
                <a:spcPct val="30000"/>
              </a:spcBef>
            </a:pPr>
            <a:r>
              <a:rPr lang="en-US" sz="1400" b="1" i="1"/>
              <a:t>Udichi</a:t>
            </a:r>
            <a:endParaRPr lang="en-IN" sz="1400" b="1" i="1"/>
          </a:p>
        </p:txBody>
      </p:sp>
      <p:sp>
        <p:nvSpPr>
          <p:cNvPr id="19469" name="Rectangle 18"/>
          <p:cNvSpPr>
            <a:spLocks noChangeArrowheads="1"/>
          </p:cNvSpPr>
          <p:nvPr/>
        </p:nvSpPr>
        <p:spPr bwMode="auto">
          <a:xfrm rot="-5400000">
            <a:off x="1930400" y="4097338"/>
            <a:ext cx="1071563" cy="306387"/>
          </a:xfrm>
          <a:prstGeom prst="rect">
            <a:avLst/>
          </a:prstGeom>
          <a:noFill/>
          <a:ln w="9525">
            <a:noFill/>
            <a:miter lim="800000"/>
            <a:headEnd/>
            <a:tailEnd/>
          </a:ln>
        </p:spPr>
        <p:txBody>
          <a:bodyPr>
            <a:spAutoFit/>
          </a:bodyPr>
          <a:lstStyle/>
          <a:p>
            <a:pPr>
              <a:spcBef>
                <a:spcPct val="30000"/>
              </a:spcBef>
            </a:pPr>
            <a:r>
              <a:rPr lang="en-US" sz="1400" b="1" i="1"/>
              <a:t>Konaraka</a:t>
            </a:r>
            <a:endParaRPr lang="en-IN" sz="1400" b="1" i="1"/>
          </a:p>
        </p:txBody>
      </p:sp>
      <p:sp>
        <p:nvSpPr>
          <p:cNvPr id="19470" name="Rectangle 19"/>
          <p:cNvSpPr>
            <a:spLocks noChangeArrowheads="1"/>
          </p:cNvSpPr>
          <p:nvPr/>
        </p:nvSpPr>
        <p:spPr bwMode="auto">
          <a:xfrm rot="-5400000">
            <a:off x="2931319" y="5525294"/>
            <a:ext cx="1071563" cy="307975"/>
          </a:xfrm>
          <a:prstGeom prst="rect">
            <a:avLst/>
          </a:prstGeom>
          <a:noFill/>
          <a:ln w="9525">
            <a:noFill/>
            <a:miter lim="800000"/>
            <a:headEnd/>
            <a:tailEnd/>
          </a:ln>
        </p:spPr>
        <p:txBody>
          <a:bodyPr>
            <a:spAutoFit/>
          </a:bodyPr>
          <a:lstStyle/>
          <a:p>
            <a:pPr>
              <a:spcBef>
                <a:spcPct val="30000"/>
              </a:spcBef>
            </a:pPr>
            <a:r>
              <a:rPr lang="en-US" sz="1400" b="1" i="1"/>
              <a:t>Shyamali</a:t>
            </a:r>
            <a:endParaRPr lang="en-IN" sz="1400" b="1" i="1"/>
          </a:p>
        </p:txBody>
      </p:sp>
      <p:sp>
        <p:nvSpPr>
          <p:cNvPr id="19471" name="Rectangle 20"/>
          <p:cNvSpPr>
            <a:spLocks noChangeArrowheads="1"/>
          </p:cNvSpPr>
          <p:nvPr/>
        </p:nvSpPr>
        <p:spPr bwMode="auto">
          <a:xfrm rot="-5400000">
            <a:off x="6165057" y="5845969"/>
            <a:ext cx="1500187" cy="523875"/>
          </a:xfrm>
          <a:prstGeom prst="rect">
            <a:avLst/>
          </a:prstGeom>
          <a:noFill/>
          <a:ln w="9525">
            <a:noFill/>
            <a:miter lim="800000"/>
            <a:headEnd/>
            <a:tailEnd/>
          </a:ln>
        </p:spPr>
        <p:txBody>
          <a:bodyPr>
            <a:spAutoFit/>
          </a:bodyPr>
          <a:lstStyle/>
          <a:p>
            <a:pPr>
              <a:spcBef>
                <a:spcPct val="30000"/>
              </a:spcBef>
            </a:pPr>
            <a:r>
              <a:rPr lang="en-US" sz="1400" b="1" i="1"/>
              <a:t>Guhaghar &amp; Chitrabhanu</a:t>
            </a:r>
            <a:endParaRPr lang="en-IN" sz="1400" b="1" i="1"/>
          </a:p>
        </p:txBody>
      </p:sp>
      <p:sp>
        <p:nvSpPr>
          <p:cNvPr id="19472" name="Rectangle 21"/>
          <p:cNvSpPr>
            <a:spLocks noChangeArrowheads="1"/>
          </p:cNvSpPr>
          <p:nvPr/>
        </p:nvSpPr>
        <p:spPr bwMode="auto">
          <a:xfrm rot="-5400000">
            <a:off x="-230187" y="5989637"/>
            <a:ext cx="1428750" cy="307975"/>
          </a:xfrm>
          <a:prstGeom prst="rect">
            <a:avLst/>
          </a:prstGeom>
          <a:noFill/>
          <a:ln w="9525">
            <a:noFill/>
            <a:miter lim="800000"/>
            <a:headEnd/>
            <a:tailEnd/>
          </a:ln>
        </p:spPr>
        <p:txBody>
          <a:bodyPr>
            <a:spAutoFit/>
          </a:bodyPr>
          <a:lstStyle/>
          <a:p>
            <a:pPr>
              <a:spcBef>
                <a:spcPct val="30000"/>
              </a:spcBef>
            </a:pPr>
            <a:r>
              <a:rPr lang="en-US" sz="1400" b="1" i="1"/>
              <a:t>Punascha</a:t>
            </a:r>
            <a:endParaRPr lang="en-IN" sz="1400" b="1" i="1"/>
          </a:p>
        </p:txBody>
      </p:sp>
      <p:sp>
        <p:nvSpPr>
          <p:cNvPr id="19473" name="Rectangle 22"/>
          <p:cNvSpPr>
            <a:spLocks noChangeArrowheads="1"/>
          </p:cNvSpPr>
          <p:nvPr/>
        </p:nvSpPr>
        <p:spPr bwMode="auto">
          <a:xfrm>
            <a:off x="6804025" y="1844675"/>
            <a:ext cx="1944688" cy="304800"/>
          </a:xfrm>
          <a:prstGeom prst="rect">
            <a:avLst/>
          </a:prstGeom>
          <a:noFill/>
          <a:ln w="9525">
            <a:noFill/>
            <a:miter lim="800000"/>
            <a:headEnd/>
            <a:tailEnd/>
          </a:ln>
        </p:spPr>
        <p:txBody>
          <a:bodyPr>
            <a:spAutoFit/>
          </a:bodyPr>
          <a:lstStyle/>
          <a:p>
            <a:pPr>
              <a:spcBef>
                <a:spcPct val="30000"/>
              </a:spcBef>
            </a:pPr>
            <a:r>
              <a:rPr lang="en-US" sz="1400" b="1" i="1"/>
              <a:t>Santiniketan Griha</a:t>
            </a:r>
            <a:endParaRPr lang="en-IN" sz="1400" b="1" i="1"/>
          </a:p>
        </p:txBody>
      </p:sp>
      <p:sp>
        <p:nvSpPr>
          <p:cNvPr id="19474" name="Rectangle 23"/>
          <p:cNvSpPr>
            <a:spLocks noChangeArrowheads="1"/>
          </p:cNvSpPr>
          <p:nvPr/>
        </p:nvSpPr>
        <p:spPr bwMode="auto">
          <a:xfrm>
            <a:off x="7215188" y="4286250"/>
            <a:ext cx="1749425" cy="307975"/>
          </a:xfrm>
          <a:prstGeom prst="rect">
            <a:avLst/>
          </a:prstGeom>
          <a:noFill/>
          <a:ln w="9525">
            <a:noFill/>
            <a:miter lim="800000"/>
            <a:headEnd/>
            <a:tailEnd/>
          </a:ln>
        </p:spPr>
        <p:txBody>
          <a:bodyPr>
            <a:spAutoFit/>
          </a:bodyPr>
          <a:lstStyle/>
          <a:p>
            <a:pPr>
              <a:spcBef>
                <a:spcPct val="30000"/>
              </a:spcBef>
            </a:pPr>
            <a:r>
              <a:rPr lang="en-US" sz="1400" b="1" i="1"/>
              <a:t>Upasana Mandir</a:t>
            </a:r>
            <a:endParaRPr lang="en-IN" sz="1400" b="1" i="1"/>
          </a:p>
        </p:txBody>
      </p:sp>
      <p:pic>
        <p:nvPicPr>
          <p:cNvPr id="19475" name="Picture 24" descr="IMG_6552"/>
          <p:cNvPicPr>
            <a:picLocks noChangeAspect="1" noChangeArrowheads="1"/>
          </p:cNvPicPr>
          <p:nvPr/>
        </p:nvPicPr>
        <p:blipFill>
          <a:blip r:embed="rId11"/>
          <a:srcRect/>
          <a:stretch>
            <a:fillRect/>
          </a:stretch>
        </p:blipFill>
        <p:spPr bwMode="auto">
          <a:xfrm>
            <a:off x="4284663" y="1557338"/>
            <a:ext cx="2390775" cy="2349500"/>
          </a:xfrm>
          <a:prstGeom prst="rect">
            <a:avLst/>
          </a:prstGeom>
          <a:noFill/>
          <a:ln w="9525">
            <a:noFill/>
            <a:miter lim="800000"/>
            <a:headEnd/>
            <a:tailEnd/>
          </a:ln>
        </p:spPr>
      </p:pic>
      <p:sp>
        <p:nvSpPr>
          <p:cNvPr id="19476" name="Rectangle 25"/>
          <p:cNvSpPr>
            <a:spLocks noChangeArrowheads="1"/>
          </p:cNvSpPr>
          <p:nvPr/>
        </p:nvSpPr>
        <p:spPr bwMode="auto">
          <a:xfrm>
            <a:off x="4932363" y="3933825"/>
            <a:ext cx="1800225" cy="304800"/>
          </a:xfrm>
          <a:prstGeom prst="rect">
            <a:avLst/>
          </a:prstGeom>
          <a:noFill/>
          <a:ln w="9525">
            <a:noFill/>
            <a:miter lim="800000"/>
            <a:headEnd/>
            <a:tailEnd/>
          </a:ln>
        </p:spPr>
        <p:txBody>
          <a:bodyPr>
            <a:spAutoFit/>
          </a:bodyPr>
          <a:lstStyle/>
          <a:p>
            <a:r>
              <a:rPr lang="en-US" sz="1400" b="1" i="1"/>
              <a:t>Chhatim Tala</a:t>
            </a:r>
            <a:endParaRPr lang="en-IN" sz="1400" b="1" i="1"/>
          </a:p>
        </p:txBody>
      </p:sp>
      <p:pic>
        <p:nvPicPr>
          <p:cNvPr id="19477" name="Picture 26" descr="IMG_3221"/>
          <p:cNvPicPr>
            <a:picLocks noChangeAspect="1" noChangeArrowheads="1"/>
          </p:cNvPicPr>
          <p:nvPr/>
        </p:nvPicPr>
        <p:blipFill>
          <a:blip r:embed="rId12"/>
          <a:srcRect/>
          <a:stretch>
            <a:fillRect/>
          </a:stretch>
        </p:blipFill>
        <p:spPr bwMode="auto">
          <a:xfrm>
            <a:off x="500063" y="3857625"/>
            <a:ext cx="1733550" cy="1304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5" descr="IMG_8929"/>
          <p:cNvPicPr>
            <a:picLocks noChangeAspect="1" noChangeArrowheads="1"/>
          </p:cNvPicPr>
          <p:nvPr/>
        </p:nvPicPr>
        <p:blipFill>
          <a:blip r:embed="rId3"/>
          <a:srcRect/>
          <a:stretch>
            <a:fillRect/>
          </a:stretch>
        </p:blipFill>
        <p:spPr bwMode="auto">
          <a:xfrm>
            <a:off x="5907088" y="4429125"/>
            <a:ext cx="3236912" cy="2428875"/>
          </a:xfrm>
          <a:prstGeom prst="rect">
            <a:avLst/>
          </a:prstGeom>
          <a:noFill/>
          <a:ln w="9525">
            <a:noFill/>
            <a:miter lim="800000"/>
            <a:headEnd/>
            <a:tailEnd/>
          </a:ln>
        </p:spPr>
      </p:pic>
      <p:pic>
        <p:nvPicPr>
          <p:cNvPr id="20483" name="Picture 7" descr="IMG_8927"/>
          <p:cNvPicPr>
            <a:picLocks noChangeAspect="1" noChangeArrowheads="1"/>
          </p:cNvPicPr>
          <p:nvPr/>
        </p:nvPicPr>
        <p:blipFill>
          <a:blip r:embed="rId4"/>
          <a:srcRect/>
          <a:stretch>
            <a:fillRect/>
          </a:stretch>
        </p:blipFill>
        <p:spPr bwMode="auto">
          <a:xfrm>
            <a:off x="0" y="4429125"/>
            <a:ext cx="3238500" cy="2428875"/>
          </a:xfrm>
          <a:prstGeom prst="rect">
            <a:avLst/>
          </a:prstGeom>
          <a:noFill/>
          <a:ln w="9525">
            <a:noFill/>
            <a:miter lim="800000"/>
            <a:headEnd/>
            <a:tailEnd/>
          </a:ln>
        </p:spPr>
      </p:pic>
      <p:pic>
        <p:nvPicPr>
          <p:cNvPr id="20484" name="Picture 9" descr="IMG_8928"/>
          <p:cNvPicPr>
            <a:picLocks noChangeAspect="1" noChangeArrowheads="1"/>
          </p:cNvPicPr>
          <p:nvPr/>
        </p:nvPicPr>
        <p:blipFill>
          <a:blip r:embed="rId5"/>
          <a:srcRect/>
          <a:stretch>
            <a:fillRect/>
          </a:stretch>
        </p:blipFill>
        <p:spPr bwMode="auto">
          <a:xfrm>
            <a:off x="3429000" y="3786188"/>
            <a:ext cx="2306638" cy="3071812"/>
          </a:xfrm>
          <a:prstGeom prst="rect">
            <a:avLst/>
          </a:prstGeom>
          <a:noFill/>
          <a:ln w="9525">
            <a:noFill/>
            <a:miter lim="800000"/>
            <a:headEnd/>
            <a:tailEnd/>
          </a:ln>
        </p:spPr>
      </p:pic>
      <p:sp>
        <p:nvSpPr>
          <p:cNvPr id="20485" name="Rectangle 4"/>
          <p:cNvSpPr>
            <a:spLocks noChangeArrowheads="1"/>
          </p:cNvSpPr>
          <p:nvPr/>
        </p:nvSpPr>
        <p:spPr bwMode="auto">
          <a:xfrm>
            <a:off x="2357438" y="6000750"/>
            <a:ext cx="4857750" cy="584200"/>
          </a:xfrm>
          <a:prstGeom prst="rect">
            <a:avLst/>
          </a:prstGeom>
          <a:noFill/>
          <a:ln w="9525">
            <a:noFill/>
            <a:miter lim="800000"/>
            <a:headEnd/>
            <a:tailEnd/>
          </a:ln>
        </p:spPr>
        <p:txBody>
          <a:bodyPr>
            <a:spAutoFit/>
          </a:bodyPr>
          <a:lstStyle/>
          <a:p>
            <a:r>
              <a:rPr lang="en-US" sz="3200" b="1"/>
              <a:t>SANTINIKETAN GRIHA</a:t>
            </a:r>
            <a:endParaRPr lang="en-IN" sz="3200" b="1"/>
          </a:p>
        </p:txBody>
      </p:sp>
      <p:pic>
        <p:nvPicPr>
          <p:cNvPr id="20486" name="Picture 24" descr="IMG_6552"/>
          <p:cNvPicPr>
            <a:picLocks noChangeAspect="1" noChangeArrowheads="1"/>
          </p:cNvPicPr>
          <p:nvPr/>
        </p:nvPicPr>
        <p:blipFill>
          <a:blip r:embed="rId6"/>
          <a:srcRect/>
          <a:stretch>
            <a:fillRect/>
          </a:stretch>
        </p:blipFill>
        <p:spPr bwMode="auto">
          <a:xfrm>
            <a:off x="6000750" y="0"/>
            <a:ext cx="3143250" cy="3089275"/>
          </a:xfrm>
          <a:prstGeom prst="rect">
            <a:avLst/>
          </a:prstGeom>
          <a:noFill/>
          <a:ln w="9525">
            <a:noFill/>
            <a:miter lim="800000"/>
            <a:headEnd/>
            <a:tailEnd/>
          </a:ln>
        </p:spPr>
      </p:pic>
      <p:sp>
        <p:nvSpPr>
          <p:cNvPr id="20487"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pic>
        <p:nvPicPr>
          <p:cNvPr id="20488" name="Picture 1" descr="14764 S"/>
          <p:cNvPicPr>
            <a:picLocks noChangeAspect="1" noChangeArrowheads="1"/>
          </p:cNvPicPr>
          <p:nvPr/>
        </p:nvPicPr>
        <p:blipFill>
          <a:blip r:embed="rId7"/>
          <a:srcRect/>
          <a:stretch>
            <a:fillRect/>
          </a:stretch>
        </p:blipFill>
        <p:spPr bwMode="auto">
          <a:xfrm>
            <a:off x="0" y="-130175"/>
            <a:ext cx="3643313" cy="3314700"/>
          </a:xfrm>
          <a:prstGeom prst="rect">
            <a:avLst/>
          </a:prstGeom>
          <a:noFill/>
          <a:ln w="9525">
            <a:noFill/>
            <a:miter lim="800000"/>
            <a:headEnd/>
            <a:tailEnd/>
          </a:ln>
        </p:spPr>
      </p:pic>
      <p:sp>
        <p:nvSpPr>
          <p:cNvPr id="20489" name="Rectangle 8"/>
          <p:cNvSpPr>
            <a:spLocks noChangeArrowheads="1"/>
          </p:cNvSpPr>
          <p:nvPr/>
        </p:nvSpPr>
        <p:spPr bwMode="auto">
          <a:xfrm>
            <a:off x="285750" y="3244850"/>
            <a:ext cx="2357438" cy="368300"/>
          </a:xfrm>
          <a:prstGeom prst="rect">
            <a:avLst/>
          </a:prstGeom>
          <a:noFill/>
          <a:ln w="9525">
            <a:noFill/>
            <a:miter lim="800000"/>
            <a:headEnd/>
            <a:tailEnd/>
          </a:ln>
        </p:spPr>
        <p:txBody>
          <a:bodyPr>
            <a:spAutoFit/>
          </a:bodyPr>
          <a:lstStyle/>
          <a:p>
            <a:r>
              <a:rPr lang="en-US"/>
              <a:t>Bhubandangar Math</a:t>
            </a:r>
          </a:p>
        </p:txBody>
      </p:sp>
      <p:sp>
        <p:nvSpPr>
          <p:cNvPr id="20490" name="Rectangle 9"/>
          <p:cNvSpPr>
            <a:spLocks noChangeArrowheads="1"/>
          </p:cNvSpPr>
          <p:nvPr/>
        </p:nvSpPr>
        <p:spPr bwMode="auto">
          <a:xfrm>
            <a:off x="7215188" y="3244850"/>
            <a:ext cx="1928812" cy="368300"/>
          </a:xfrm>
          <a:prstGeom prst="rect">
            <a:avLst/>
          </a:prstGeom>
          <a:noFill/>
          <a:ln w="9525">
            <a:noFill/>
            <a:miter lim="800000"/>
            <a:headEnd/>
            <a:tailEnd/>
          </a:ln>
        </p:spPr>
        <p:txBody>
          <a:bodyPr>
            <a:spAutoFit/>
          </a:bodyPr>
          <a:lstStyle/>
          <a:p>
            <a:r>
              <a:rPr lang="en-US"/>
              <a:t>Chattim Tala</a:t>
            </a:r>
          </a:p>
        </p:txBody>
      </p:sp>
      <p:pic>
        <p:nvPicPr>
          <p:cNvPr id="20491" name="Picture 6" descr="C:\Users\R. Bh. (Museum)\Desktop\Prajjal &amp; Pranil\DSC03990.JPG"/>
          <p:cNvPicPr>
            <a:picLocks noChangeAspect="1" noChangeArrowheads="1"/>
          </p:cNvPicPr>
          <p:nvPr/>
        </p:nvPicPr>
        <p:blipFill>
          <a:blip r:embed="rId8"/>
          <a:srcRect/>
          <a:stretch>
            <a:fillRect/>
          </a:stretch>
        </p:blipFill>
        <p:spPr bwMode="auto">
          <a:xfrm>
            <a:off x="2398713" y="0"/>
            <a:ext cx="3471862" cy="3143250"/>
          </a:xfrm>
          <a:prstGeom prst="rect">
            <a:avLst/>
          </a:prstGeom>
          <a:noFill/>
          <a:ln w="9525">
            <a:noFill/>
            <a:miter lim="800000"/>
            <a:headEnd/>
            <a:tailEnd/>
          </a:ln>
        </p:spPr>
      </p:pic>
      <p:sp>
        <p:nvSpPr>
          <p:cNvPr id="20492" name="Rectangle 12"/>
          <p:cNvSpPr>
            <a:spLocks noChangeArrowheads="1"/>
          </p:cNvSpPr>
          <p:nvPr/>
        </p:nvSpPr>
        <p:spPr bwMode="auto">
          <a:xfrm>
            <a:off x="3979863" y="3244850"/>
            <a:ext cx="1184275" cy="368300"/>
          </a:xfrm>
          <a:prstGeom prst="rect">
            <a:avLst/>
          </a:prstGeom>
          <a:noFill/>
          <a:ln w="9525">
            <a:noFill/>
            <a:miter lim="800000"/>
            <a:headEnd/>
            <a:tailEnd/>
          </a:ln>
        </p:spPr>
        <p:txBody>
          <a:bodyPr wrap="none">
            <a:spAutoFit/>
          </a:bodyPr>
          <a:lstStyle/>
          <a:p>
            <a:r>
              <a:rPr lang="en-US"/>
              <a:t>Gantatala</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303</TotalTime>
  <Words>904</Words>
  <Application>Microsoft Office PowerPoint</Application>
  <PresentationFormat>On-screen Show (4:3)</PresentationFormat>
  <Paragraphs>444</Paragraphs>
  <Slides>44</Slides>
  <Notes>28</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44</vt:i4>
      </vt:variant>
    </vt:vector>
  </HeadingPairs>
  <TitlesOfParts>
    <vt:vector size="47" baseType="lpstr">
      <vt:lpstr>Office Theme</vt:lpstr>
      <vt:lpstr>Picture</vt:lpstr>
      <vt:lpstr>Packager Shell Object</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Pradip</dc:creator>
  <cp:lastModifiedBy>admin A</cp:lastModifiedBy>
  <cp:revision>26</cp:revision>
  <dcterms:created xsi:type="dcterms:W3CDTF">2022-02-25T18:24:03Z</dcterms:created>
  <dcterms:modified xsi:type="dcterms:W3CDTF">2022-04-19T10:33:27Z</dcterms:modified>
</cp:coreProperties>
</file>